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sap" panose="020B0604020202020204" charset="0"/>
      <p:regular r:id="rId14"/>
    </p:embeddedFont>
    <p:embeddedFont>
      <p:font typeface="Asap Bold" panose="020B0604020202020204" charset="0"/>
      <p:regular r:id="rId15"/>
    </p:embeddedFont>
    <p:embeddedFont>
      <p:font typeface="Asap Bold Italics" panose="020B0604020202020204" charset="0"/>
      <p:regular r:id="rId16"/>
    </p:embeddedFont>
    <p:embeddedFont>
      <p:font typeface="Handelson Two" panose="020B0604020202020204" charset="0"/>
      <p:regular r:id="rId17"/>
    </p:embeddedFont>
    <p:embeddedFont>
      <p:font typeface="Lazydog" panose="020B0604020202020204" charset="0"/>
      <p:regular r:id="rId18"/>
    </p:embeddedFont>
    <p:embeddedFont>
      <p:font typeface="Poppins Semi-Bold" panose="020B0604020202020204" charset="0"/>
      <p:regular r:id="rId19"/>
    </p:embeddedFont>
    <p:embeddedFont>
      <p:font typeface="Times New Roman Bold" panose="02020803070505020304" pitchFamily="18" charset="0"/>
      <p:regular r:id="rId20"/>
      <p:bold r:id="rId21"/>
    </p:embeddedFont>
    <p:embeddedFont>
      <p:font typeface="Times New Roman Bold Italic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67.jpeg"/></Relationships>
</file>

<file path=ppt/slides/_rels/slide1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9.svg"/><Relationship Id="rId7" Type="http://schemas.openxmlformats.org/officeDocument/2006/relationships/image" Target="../media/image41.png"/><Relationship Id="rId12"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2.png"/><Relationship Id="rId5" Type="http://schemas.openxmlformats.org/officeDocument/2006/relationships/image" Target="../media/image11.svg"/><Relationship Id="rId10" Type="http://schemas.openxmlformats.org/officeDocument/2006/relationships/image" Target="../media/image71.svg"/><Relationship Id="rId4" Type="http://schemas.openxmlformats.org/officeDocument/2006/relationships/image" Target="../media/image10.png"/><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6.png"/><Relationship Id="rId3" Type="http://schemas.openxmlformats.org/officeDocument/2006/relationships/image" Target="../media/image2.svg"/><Relationship Id="rId7" Type="http://schemas.openxmlformats.org/officeDocument/2006/relationships/image" Target="../media/image10.png"/><Relationship Id="rId12" Type="http://schemas.openxmlformats.org/officeDocument/2006/relationships/image" Target="../media/image7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74.pn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77.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8.png"/><Relationship Id="rId12"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1.jpeg"/><Relationship Id="rId5" Type="http://schemas.openxmlformats.org/officeDocument/2006/relationships/image" Target="../media/image17.png"/><Relationship Id="rId10" Type="http://schemas.openxmlformats.org/officeDocument/2006/relationships/image" Target="../media/image20.jpeg"/><Relationship Id="rId4" Type="http://schemas.openxmlformats.org/officeDocument/2006/relationships/image" Target="../media/image11.svg"/><Relationship Id="rId9" Type="http://schemas.openxmlformats.org/officeDocument/2006/relationships/image" Target="../media/image19.jpeg"/></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4.sv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0.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45.png"/><Relationship Id="rId5" Type="http://schemas.openxmlformats.org/officeDocument/2006/relationships/image" Target="../media/image17.png"/><Relationship Id="rId10" Type="http://schemas.openxmlformats.org/officeDocument/2006/relationships/image" Target="../media/image44.svg"/><Relationship Id="rId4" Type="http://schemas.openxmlformats.org/officeDocument/2006/relationships/image" Target="../media/image11.svg"/><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1.svg"/><Relationship Id="rId7" Type="http://schemas.openxmlformats.org/officeDocument/2006/relationships/image" Target="../media/image4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13.svg"/><Relationship Id="rId5" Type="http://schemas.openxmlformats.org/officeDocument/2006/relationships/image" Target="../media/image18.svg"/><Relationship Id="rId10"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58.sv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60.svg"/><Relationship Id="rId10" Type="http://schemas.openxmlformats.org/officeDocument/2006/relationships/image" Target="../media/image17.png"/><Relationship Id="rId4" Type="http://schemas.openxmlformats.org/officeDocument/2006/relationships/image" Target="../media/image59.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4.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34.svg"/><Relationship Id="rId5" Type="http://schemas.openxmlformats.org/officeDocument/2006/relationships/image" Target="../media/image18.svg"/><Relationship Id="rId10" Type="http://schemas.openxmlformats.org/officeDocument/2006/relationships/image" Target="../media/image33.png"/><Relationship Id="rId4" Type="http://schemas.openxmlformats.org/officeDocument/2006/relationships/image" Target="../media/image17.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A3A3"/>
        </a:solidFill>
        <a:effectLst/>
      </p:bgPr>
    </p:bg>
    <p:spTree>
      <p:nvGrpSpPr>
        <p:cNvPr id="1" name=""/>
        <p:cNvGrpSpPr/>
        <p:nvPr/>
      </p:nvGrpSpPr>
      <p:grpSpPr>
        <a:xfrm>
          <a:off x="0" y="0"/>
          <a:ext cx="0" cy="0"/>
          <a:chOff x="0" y="0"/>
          <a:chExt cx="0" cy="0"/>
        </a:xfrm>
      </p:grpSpPr>
      <p:sp>
        <p:nvSpPr>
          <p:cNvPr id="2" name="Freeform 2"/>
          <p:cNvSpPr/>
          <p:nvPr/>
        </p:nvSpPr>
        <p:spPr>
          <a:xfrm>
            <a:off x="4060765" y="-149817"/>
            <a:ext cx="22330348" cy="10586633"/>
          </a:xfrm>
          <a:custGeom>
            <a:avLst/>
            <a:gdLst/>
            <a:ahLst/>
            <a:cxnLst/>
            <a:rect l="l" t="t" r="r" b="b"/>
            <a:pathLst>
              <a:path w="22330348" h="10586633">
                <a:moveTo>
                  <a:pt x="0" y="0"/>
                </a:moveTo>
                <a:lnTo>
                  <a:pt x="22330348" y="0"/>
                </a:lnTo>
                <a:lnTo>
                  <a:pt x="22330348" y="10586634"/>
                </a:lnTo>
                <a:lnTo>
                  <a:pt x="0" y="10586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rot="6417145">
            <a:off x="14356447" y="-5662304"/>
            <a:ext cx="2482610" cy="11963665"/>
            <a:chOff x="0" y="0"/>
            <a:chExt cx="653856" cy="3150924"/>
          </a:xfrm>
        </p:grpSpPr>
        <p:sp>
          <p:nvSpPr>
            <p:cNvPr id="4" name="Freeform 4"/>
            <p:cNvSpPr/>
            <p:nvPr/>
          </p:nvSpPr>
          <p:spPr>
            <a:xfrm>
              <a:off x="0" y="0"/>
              <a:ext cx="653856" cy="3150924"/>
            </a:xfrm>
            <a:custGeom>
              <a:avLst/>
              <a:gdLst/>
              <a:ahLst/>
              <a:cxnLst/>
              <a:rect l="l" t="t" r="r" b="b"/>
              <a:pathLst>
                <a:path w="653856" h="3150924">
                  <a:moveTo>
                    <a:pt x="0" y="0"/>
                  </a:moveTo>
                  <a:lnTo>
                    <a:pt x="653856" y="0"/>
                  </a:lnTo>
                  <a:lnTo>
                    <a:pt x="653856" y="3150924"/>
                  </a:lnTo>
                  <a:lnTo>
                    <a:pt x="0" y="3150924"/>
                  </a:lnTo>
                  <a:close/>
                </a:path>
              </a:pathLst>
            </a:custGeom>
            <a:gradFill rotWithShape="1">
              <a:gsLst>
                <a:gs pos="0">
                  <a:srgbClr val="228D8D">
                    <a:alpha val="100000"/>
                  </a:srgbClr>
                </a:gs>
                <a:gs pos="100000">
                  <a:srgbClr val="2EA3A3">
                    <a:alpha val="0"/>
                  </a:srgbClr>
                </a:gs>
              </a:gsLst>
              <a:lin ang="0"/>
            </a:gradFill>
          </p:spPr>
          <p:txBody>
            <a:bodyPr/>
            <a:lstStyle/>
            <a:p>
              <a:endParaRPr lang="en-MY"/>
            </a:p>
          </p:txBody>
        </p:sp>
        <p:sp>
          <p:nvSpPr>
            <p:cNvPr id="5" name="TextBox 5"/>
            <p:cNvSpPr txBox="1"/>
            <p:nvPr/>
          </p:nvSpPr>
          <p:spPr>
            <a:xfrm>
              <a:off x="0" y="-57150"/>
              <a:ext cx="653856" cy="320807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491493" y="6110306"/>
            <a:ext cx="9400087" cy="2461114"/>
          </a:xfrm>
          <a:custGeom>
            <a:avLst/>
            <a:gdLst/>
            <a:ahLst/>
            <a:cxnLst/>
            <a:rect l="l" t="t" r="r" b="b"/>
            <a:pathLst>
              <a:path w="9400087" h="2461114">
                <a:moveTo>
                  <a:pt x="0" y="0"/>
                </a:moveTo>
                <a:lnTo>
                  <a:pt x="9400087" y="0"/>
                </a:lnTo>
                <a:lnTo>
                  <a:pt x="9400087" y="2461114"/>
                </a:lnTo>
                <a:lnTo>
                  <a:pt x="0" y="2461114"/>
                </a:lnTo>
                <a:lnTo>
                  <a:pt x="0" y="0"/>
                </a:lnTo>
                <a:close/>
              </a:path>
            </a:pathLst>
          </a:custGeom>
          <a:blipFill>
            <a:blip r:embed="rId4">
              <a:alphaModFix amt="46000"/>
            </a:blip>
            <a:stretch>
              <a:fillRect/>
            </a:stretch>
          </a:blipFill>
        </p:spPr>
        <p:txBody>
          <a:bodyPr/>
          <a:lstStyle/>
          <a:p>
            <a:endParaRPr lang="en-MY"/>
          </a:p>
        </p:txBody>
      </p:sp>
      <p:sp>
        <p:nvSpPr>
          <p:cNvPr id="7" name="Freeform 7"/>
          <p:cNvSpPr/>
          <p:nvPr/>
        </p:nvSpPr>
        <p:spPr>
          <a:xfrm>
            <a:off x="8885450" y="2081019"/>
            <a:ext cx="7863554" cy="7177281"/>
          </a:xfrm>
          <a:custGeom>
            <a:avLst/>
            <a:gdLst/>
            <a:ahLst/>
            <a:cxnLst/>
            <a:rect l="l" t="t" r="r" b="b"/>
            <a:pathLst>
              <a:path w="7863554" h="7177281">
                <a:moveTo>
                  <a:pt x="0" y="0"/>
                </a:moveTo>
                <a:lnTo>
                  <a:pt x="7863554" y="0"/>
                </a:lnTo>
                <a:lnTo>
                  <a:pt x="7863554" y="7177281"/>
                </a:lnTo>
                <a:lnTo>
                  <a:pt x="0" y="7177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 name="Group 8"/>
          <p:cNvGrpSpPr/>
          <p:nvPr/>
        </p:nvGrpSpPr>
        <p:grpSpPr>
          <a:xfrm rot="612810">
            <a:off x="-1323488" y="-1227014"/>
            <a:ext cx="4197995" cy="11804436"/>
            <a:chOff x="0" y="0"/>
            <a:chExt cx="1105645" cy="3108987"/>
          </a:xfrm>
        </p:grpSpPr>
        <p:sp>
          <p:nvSpPr>
            <p:cNvPr id="9" name="Freeform 9"/>
            <p:cNvSpPr/>
            <p:nvPr/>
          </p:nvSpPr>
          <p:spPr>
            <a:xfrm>
              <a:off x="0" y="0"/>
              <a:ext cx="1105645" cy="3108987"/>
            </a:xfrm>
            <a:custGeom>
              <a:avLst/>
              <a:gdLst/>
              <a:ahLst/>
              <a:cxnLst/>
              <a:rect l="l" t="t" r="r" b="b"/>
              <a:pathLst>
                <a:path w="1105645" h="3108987">
                  <a:moveTo>
                    <a:pt x="0" y="0"/>
                  </a:moveTo>
                  <a:lnTo>
                    <a:pt x="1105645" y="0"/>
                  </a:lnTo>
                  <a:lnTo>
                    <a:pt x="1105645" y="3108987"/>
                  </a:lnTo>
                  <a:lnTo>
                    <a:pt x="0" y="3108987"/>
                  </a:lnTo>
                  <a:close/>
                </a:path>
              </a:pathLst>
            </a:custGeom>
            <a:gradFill rotWithShape="1">
              <a:gsLst>
                <a:gs pos="0">
                  <a:srgbClr val="228D8D">
                    <a:alpha val="100000"/>
                  </a:srgbClr>
                </a:gs>
                <a:gs pos="100000">
                  <a:srgbClr val="2EA3A3">
                    <a:alpha val="0"/>
                  </a:srgbClr>
                </a:gs>
              </a:gsLst>
              <a:lin ang="0"/>
            </a:gradFill>
          </p:spPr>
          <p:txBody>
            <a:bodyPr/>
            <a:lstStyle/>
            <a:p>
              <a:endParaRPr lang="en-MY"/>
            </a:p>
          </p:txBody>
        </p:sp>
        <p:sp>
          <p:nvSpPr>
            <p:cNvPr id="10" name="TextBox 10"/>
            <p:cNvSpPr txBox="1"/>
            <p:nvPr/>
          </p:nvSpPr>
          <p:spPr>
            <a:xfrm>
              <a:off x="0" y="-57150"/>
              <a:ext cx="1105645" cy="316613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01126" y="7148285"/>
            <a:ext cx="3436089" cy="604300"/>
            <a:chOff x="0" y="0"/>
            <a:chExt cx="880112" cy="154784"/>
          </a:xfrm>
        </p:grpSpPr>
        <p:sp>
          <p:nvSpPr>
            <p:cNvPr id="12" name="Freeform 12"/>
            <p:cNvSpPr/>
            <p:nvPr/>
          </p:nvSpPr>
          <p:spPr>
            <a:xfrm>
              <a:off x="0" y="0"/>
              <a:ext cx="880112" cy="154784"/>
            </a:xfrm>
            <a:custGeom>
              <a:avLst/>
              <a:gdLst/>
              <a:ahLst/>
              <a:cxnLst/>
              <a:rect l="l" t="t" r="r" b="b"/>
              <a:pathLst>
                <a:path w="880112" h="154784">
                  <a:moveTo>
                    <a:pt x="77392" y="0"/>
                  </a:moveTo>
                  <a:lnTo>
                    <a:pt x="802720" y="0"/>
                  </a:lnTo>
                  <a:cubicBezTo>
                    <a:pt x="845462" y="0"/>
                    <a:pt x="880112" y="34650"/>
                    <a:pt x="880112" y="77392"/>
                  </a:cubicBezTo>
                  <a:lnTo>
                    <a:pt x="880112" y="77392"/>
                  </a:lnTo>
                  <a:cubicBezTo>
                    <a:pt x="880112" y="120135"/>
                    <a:pt x="845462" y="154784"/>
                    <a:pt x="802720" y="154784"/>
                  </a:cubicBezTo>
                  <a:lnTo>
                    <a:pt x="77392" y="154784"/>
                  </a:lnTo>
                  <a:cubicBezTo>
                    <a:pt x="34650" y="154784"/>
                    <a:pt x="0" y="120135"/>
                    <a:pt x="0" y="77392"/>
                  </a:cubicBezTo>
                  <a:lnTo>
                    <a:pt x="0" y="77392"/>
                  </a:lnTo>
                  <a:cubicBezTo>
                    <a:pt x="0" y="34650"/>
                    <a:pt x="34650" y="0"/>
                    <a:pt x="77392" y="0"/>
                  </a:cubicBezTo>
                  <a:close/>
                </a:path>
              </a:pathLst>
            </a:custGeom>
            <a:solidFill>
              <a:srgbClr val="FF4D3B"/>
            </a:solidFill>
          </p:spPr>
          <p:txBody>
            <a:bodyPr/>
            <a:lstStyle/>
            <a:p>
              <a:endParaRPr lang="en-MY"/>
            </a:p>
          </p:txBody>
        </p:sp>
        <p:sp>
          <p:nvSpPr>
            <p:cNvPr id="13" name="TextBox 13"/>
            <p:cNvSpPr txBox="1"/>
            <p:nvPr/>
          </p:nvSpPr>
          <p:spPr>
            <a:xfrm>
              <a:off x="0" y="-57150"/>
              <a:ext cx="880112" cy="211934"/>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6523860" y="1116405"/>
            <a:ext cx="735440" cy="215750"/>
          </a:xfrm>
          <a:custGeom>
            <a:avLst/>
            <a:gdLst/>
            <a:ahLst/>
            <a:cxnLst/>
            <a:rect l="l" t="t" r="r" b="b"/>
            <a:pathLst>
              <a:path w="735440" h="215750">
                <a:moveTo>
                  <a:pt x="0" y="0"/>
                </a:moveTo>
                <a:lnTo>
                  <a:pt x="735440" y="0"/>
                </a:lnTo>
                <a:lnTo>
                  <a:pt x="735440" y="215750"/>
                </a:lnTo>
                <a:lnTo>
                  <a:pt x="0" y="2157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flipH="1">
            <a:off x="5520130" y="7111792"/>
            <a:ext cx="677286" cy="677286"/>
          </a:xfrm>
          <a:custGeom>
            <a:avLst/>
            <a:gdLst/>
            <a:ahLst/>
            <a:cxnLst/>
            <a:rect l="l" t="t" r="r" b="b"/>
            <a:pathLst>
              <a:path w="677286" h="677286">
                <a:moveTo>
                  <a:pt x="677286" y="0"/>
                </a:moveTo>
                <a:lnTo>
                  <a:pt x="0" y="0"/>
                </a:lnTo>
                <a:lnTo>
                  <a:pt x="0" y="677287"/>
                </a:lnTo>
                <a:lnTo>
                  <a:pt x="677286" y="677287"/>
                </a:lnTo>
                <a:lnTo>
                  <a:pt x="67728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16" name="Freeform 16"/>
          <p:cNvSpPr/>
          <p:nvPr/>
        </p:nvSpPr>
        <p:spPr>
          <a:xfrm>
            <a:off x="7396553" y="7767832"/>
            <a:ext cx="7970483" cy="2086817"/>
          </a:xfrm>
          <a:custGeom>
            <a:avLst/>
            <a:gdLst/>
            <a:ahLst/>
            <a:cxnLst/>
            <a:rect l="l" t="t" r="r" b="b"/>
            <a:pathLst>
              <a:path w="7970483" h="2086817">
                <a:moveTo>
                  <a:pt x="0" y="0"/>
                </a:moveTo>
                <a:lnTo>
                  <a:pt x="7970483" y="0"/>
                </a:lnTo>
                <a:lnTo>
                  <a:pt x="7970483" y="2086817"/>
                </a:lnTo>
                <a:lnTo>
                  <a:pt x="0" y="2086817"/>
                </a:lnTo>
                <a:lnTo>
                  <a:pt x="0" y="0"/>
                </a:lnTo>
                <a:close/>
              </a:path>
            </a:pathLst>
          </a:custGeom>
          <a:blipFill>
            <a:blip r:embed="rId4">
              <a:alphaModFix amt="43000"/>
            </a:blip>
            <a:stretch>
              <a:fillRect/>
            </a:stretch>
          </a:blipFill>
        </p:spPr>
        <p:txBody>
          <a:bodyPr/>
          <a:lstStyle/>
          <a:p>
            <a:endParaRPr lang="en-MY"/>
          </a:p>
        </p:txBody>
      </p:sp>
      <p:sp>
        <p:nvSpPr>
          <p:cNvPr id="17" name="Freeform 17"/>
          <p:cNvSpPr/>
          <p:nvPr/>
        </p:nvSpPr>
        <p:spPr>
          <a:xfrm>
            <a:off x="-360438" y="9068186"/>
            <a:ext cx="4491019" cy="801968"/>
          </a:xfrm>
          <a:custGeom>
            <a:avLst/>
            <a:gdLst/>
            <a:ahLst/>
            <a:cxnLst/>
            <a:rect l="l" t="t" r="r" b="b"/>
            <a:pathLst>
              <a:path w="4491019" h="801968">
                <a:moveTo>
                  <a:pt x="0" y="0"/>
                </a:moveTo>
                <a:lnTo>
                  <a:pt x="4491019" y="0"/>
                </a:lnTo>
                <a:lnTo>
                  <a:pt x="4491019" y="801968"/>
                </a:lnTo>
                <a:lnTo>
                  <a:pt x="0" y="8019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8" name="Freeform 18"/>
          <p:cNvSpPr/>
          <p:nvPr/>
        </p:nvSpPr>
        <p:spPr>
          <a:xfrm>
            <a:off x="4282691" y="9537129"/>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9" name="Freeform 19"/>
          <p:cNvSpPr/>
          <p:nvPr/>
        </p:nvSpPr>
        <p:spPr>
          <a:xfrm>
            <a:off x="10395630" y="1573008"/>
            <a:ext cx="293723" cy="1016023"/>
          </a:xfrm>
          <a:custGeom>
            <a:avLst/>
            <a:gdLst/>
            <a:ahLst/>
            <a:cxnLst/>
            <a:rect l="l" t="t" r="r" b="b"/>
            <a:pathLst>
              <a:path w="293723" h="1016023">
                <a:moveTo>
                  <a:pt x="0" y="0"/>
                </a:moveTo>
                <a:lnTo>
                  <a:pt x="293723" y="0"/>
                </a:lnTo>
                <a:lnTo>
                  <a:pt x="293723" y="1016023"/>
                </a:lnTo>
                <a:lnTo>
                  <a:pt x="0" y="10160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20" name="Freeform 20"/>
          <p:cNvSpPr/>
          <p:nvPr/>
        </p:nvSpPr>
        <p:spPr>
          <a:xfrm rot="924419">
            <a:off x="16312810" y="2482902"/>
            <a:ext cx="422099" cy="863027"/>
          </a:xfrm>
          <a:custGeom>
            <a:avLst/>
            <a:gdLst/>
            <a:ahLst/>
            <a:cxnLst/>
            <a:rect l="l" t="t" r="r" b="b"/>
            <a:pathLst>
              <a:path w="422099" h="863027">
                <a:moveTo>
                  <a:pt x="0" y="0"/>
                </a:moveTo>
                <a:lnTo>
                  <a:pt x="422099" y="0"/>
                </a:lnTo>
                <a:lnTo>
                  <a:pt x="422099" y="863027"/>
                </a:lnTo>
                <a:lnTo>
                  <a:pt x="0" y="86302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sp>
        <p:nvSpPr>
          <p:cNvPr id="21" name="TextBox 21"/>
          <p:cNvSpPr txBox="1"/>
          <p:nvPr/>
        </p:nvSpPr>
        <p:spPr>
          <a:xfrm>
            <a:off x="1028700" y="2289939"/>
            <a:ext cx="7856750" cy="2546652"/>
          </a:xfrm>
          <a:prstGeom prst="rect">
            <a:avLst/>
          </a:prstGeom>
        </p:spPr>
        <p:txBody>
          <a:bodyPr lIns="0" tIns="0" rIns="0" bIns="0" rtlCol="0" anchor="t">
            <a:spAutoFit/>
          </a:bodyPr>
          <a:lstStyle/>
          <a:p>
            <a:pPr algn="l">
              <a:lnSpc>
                <a:spcPts val="10238"/>
              </a:lnSpc>
            </a:pPr>
            <a:r>
              <a:rPr lang="en-US" sz="7313">
                <a:solidFill>
                  <a:srgbClr val="FFFFFF"/>
                </a:solidFill>
                <a:latin typeface="Lazydog"/>
                <a:ea typeface="Lazydog"/>
                <a:cs typeface="Lazydog"/>
                <a:sym typeface="Lazydog"/>
              </a:rPr>
              <a:t>Campus bus</a:t>
            </a:r>
          </a:p>
          <a:p>
            <a:pPr algn="l">
              <a:lnSpc>
                <a:spcPts val="10238"/>
              </a:lnSpc>
              <a:spcBef>
                <a:spcPct val="0"/>
              </a:spcBef>
            </a:pPr>
            <a:r>
              <a:rPr lang="en-US" sz="7313">
                <a:solidFill>
                  <a:srgbClr val="FFFFFF"/>
                </a:solidFill>
                <a:latin typeface="Lazydog"/>
                <a:ea typeface="Lazydog"/>
                <a:cs typeface="Lazydog"/>
                <a:sym typeface="Lazydog"/>
              </a:rPr>
              <a:t>tracking system</a:t>
            </a:r>
          </a:p>
        </p:txBody>
      </p:sp>
      <p:sp>
        <p:nvSpPr>
          <p:cNvPr id="22" name="TextBox 22"/>
          <p:cNvSpPr txBox="1"/>
          <p:nvPr/>
        </p:nvSpPr>
        <p:spPr>
          <a:xfrm>
            <a:off x="1117535" y="4910965"/>
            <a:ext cx="4603270" cy="589915"/>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Lazydog"/>
                <a:ea typeface="Lazydog"/>
                <a:cs typeface="Lazydog"/>
                <a:sym typeface="Lazydog"/>
              </a:rPr>
              <a:t>Secp1513-07</a:t>
            </a:r>
          </a:p>
        </p:txBody>
      </p:sp>
      <p:sp>
        <p:nvSpPr>
          <p:cNvPr id="23" name="TextBox 23"/>
          <p:cNvSpPr txBox="1"/>
          <p:nvPr/>
        </p:nvSpPr>
        <p:spPr>
          <a:xfrm>
            <a:off x="1028880" y="962025"/>
            <a:ext cx="2929916" cy="457835"/>
          </a:xfrm>
          <a:prstGeom prst="rect">
            <a:avLst/>
          </a:prstGeom>
        </p:spPr>
        <p:txBody>
          <a:bodyPr lIns="0" tIns="0" rIns="0" bIns="0" rtlCol="0" anchor="t">
            <a:spAutoFit/>
          </a:bodyPr>
          <a:lstStyle/>
          <a:p>
            <a:pPr algn="l">
              <a:lnSpc>
                <a:spcPts val="3640"/>
              </a:lnSpc>
              <a:spcBef>
                <a:spcPct val="0"/>
              </a:spcBef>
            </a:pPr>
            <a:r>
              <a:rPr lang="en-US" sz="2600" b="1" dirty="0">
                <a:solidFill>
                  <a:srgbClr val="FFFFFF"/>
                </a:solidFill>
                <a:latin typeface="Times New Roman Bold"/>
                <a:ea typeface="Times New Roman Bold"/>
                <a:cs typeface="Times New Roman Bold"/>
                <a:sym typeface="Times New Roman Bold"/>
              </a:rPr>
              <a:t>GROUP 5</a:t>
            </a:r>
          </a:p>
        </p:txBody>
      </p:sp>
      <p:sp>
        <p:nvSpPr>
          <p:cNvPr id="24" name="TextBox 24"/>
          <p:cNvSpPr txBox="1"/>
          <p:nvPr/>
        </p:nvSpPr>
        <p:spPr>
          <a:xfrm>
            <a:off x="1701126" y="7167861"/>
            <a:ext cx="3436089" cy="441324"/>
          </a:xfrm>
          <a:prstGeom prst="rect">
            <a:avLst/>
          </a:prstGeom>
        </p:spPr>
        <p:txBody>
          <a:bodyPr lIns="0" tIns="0" rIns="0" bIns="0" rtlCol="0" anchor="t">
            <a:spAutoFit/>
          </a:bodyPr>
          <a:lstStyle/>
          <a:p>
            <a:pPr algn="ctr">
              <a:lnSpc>
                <a:spcPts val="3500"/>
              </a:lnSpc>
              <a:spcBef>
                <a:spcPct val="0"/>
              </a:spcBef>
            </a:pPr>
            <a:r>
              <a:rPr lang="en-US" sz="2500" b="1" i="1">
                <a:solidFill>
                  <a:srgbClr val="FFFFFF"/>
                </a:solidFill>
                <a:latin typeface="Times New Roman Bold Italics"/>
                <a:ea typeface="Times New Roman Bold Italics"/>
                <a:cs typeface="Times New Roman Bold Italics"/>
                <a:sym typeface="Times New Roman Bold Italics"/>
              </a:rPr>
              <a:t>START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EFC7"/>
        </a:solidFill>
        <a:effectLst/>
      </p:bgPr>
    </p:bg>
    <p:spTree>
      <p:nvGrpSpPr>
        <p:cNvPr id="1" name=""/>
        <p:cNvGrpSpPr/>
        <p:nvPr/>
      </p:nvGrpSpPr>
      <p:grpSpPr>
        <a:xfrm>
          <a:off x="0" y="0"/>
          <a:ext cx="0" cy="0"/>
          <a:chOff x="0" y="0"/>
          <a:chExt cx="0" cy="0"/>
        </a:xfrm>
      </p:grpSpPr>
      <p:grpSp>
        <p:nvGrpSpPr>
          <p:cNvPr id="2" name="Group 2"/>
          <p:cNvGrpSpPr/>
          <p:nvPr/>
        </p:nvGrpSpPr>
        <p:grpSpPr>
          <a:xfrm>
            <a:off x="-334514" y="9114889"/>
            <a:ext cx="17593814" cy="1583069"/>
            <a:chOff x="0" y="0"/>
            <a:chExt cx="4633762" cy="416940"/>
          </a:xfrm>
        </p:grpSpPr>
        <p:sp>
          <p:nvSpPr>
            <p:cNvPr id="3" name="Freeform 3"/>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2EA3A3"/>
            </a:solidFill>
            <a:ln w="9525" cap="rnd">
              <a:solidFill>
                <a:srgbClr val="242424"/>
              </a:solidFill>
              <a:prstDash val="solid"/>
              <a:round/>
            </a:ln>
          </p:spPr>
          <p:txBody>
            <a:bodyPr/>
            <a:lstStyle/>
            <a:p>
              <a:endParaRPr lang="en-MY"/>
            </a:p>
          </p:txBody>
        </p:sp>
        <p:sp>
          <p:nvSpPr>
            <p:cNvPr id="4" name="TextBox 4"/>
            <p:cNvSpPr txBox="1"/>
            <p:nvPr/>
          </p:nvSpPr>
          <p:spPr>
            <a:xfrm>
              <a:off x="0" y="-57150"/>
              <a:ext cx="4633762" cy="474090"/>
            </a:xfrm>
            <a:prstGeom prst="rect">
              <a:avLst/>
            </a:prstGeom>
          </p:spPr>
          <p:txBody>
            <a:bodyPr lIns="50800" tIns="50800" rIns="50800" bIns="50800" rtlCol="0" anchor="ctr"/>
            <a:lstStyle/>
            <a:p>
              <a:pPr algn="ctr">
                <a:lnSpc>
                  <a:spcPts val="2355"/>
                </a:lnSpc>
              </a:pPr>
              <a:endParaRPr/>
            </a:p>
          </p:txBody>
        </p:sp>
      </p:grpSp>
      <p:grpSp>
        <p:nvGrpSpPr>
          <p:cNvPr id="5" name="Group 5"/>
          <p:cNvGrpSpPr/>
          <p:nvPr/>
        </p:nvGrpSpPr>
        <p:grpSpPr>
          <a:xfrm>
            <a:off x="159922" y="269022"/>
            <a:ext cx="522208" cy="5222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MY"/>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355"/>
                </a:lnSpc>
              </a:pPr>
              <a:endParaRPr/>
            </a:p>
          </p:txBody>
        </p:sp>
      </p:grpSp>
      <p:sp>
        <p:nvSpPr>
          <p:cNvPr id="8" name="AutoShape 8"/>
          <p:cNvSpPr/>
          <p:nvPr/>
        </p:nvSpPr>
        <p:spPr>
          <a:xfrm>
            <a:off x="305255" y="442736"/>
            <a:ext cx="231541" cy="0"/>
          </a:xfrm>
          <a:prstGeom prst="line">
            <a:avLst/>
          </a:prstGeom>
          <a:ln w="19050" cap="flat">
            <a:solidFill>
              <a:srgbClr val="FFFCF7"/>
            </a:solidFill>
            <a:prstDash val="solid"/>
            <a:headEnd type="none" w="sm" len="sm"/>
            <a:tailEnd type="none" w="sm" len="sm"/>
          </a:ln>
        </p:spPr>
        <p:txBody>
          <a:bodyPr/>
          <a:lstStyle/>
          <a:p>
            <a:endParaRPr lang="en-MY"/>
          </a:p>
        </p:txBody>
      </p:sp>
      <p:sp>
        <p:nvSpPr>
          <p:cNvPr id="9" name="AutoShape 9"/>
          <p:cNvSpPr/>
          <p:nvPr/>
        </p:nvSpPr>
        <p:spPr>
          <a:xfrm>
            <a:off x="305255" y="530125"/>
            <a:ext cx="231541" cy="0"/>
          </a:xfrm>
          <a:prstGeom prst="line">
            <a:avLst/>
          </a:prstGeom>
          <a:ln w="19050" cap="flat">
            <a:solidFill>
              <a:srgbClr val="FFFCF7"/>
            </a:solidFill>
            <a:prstDash val="solid"/>
            <a:headEnd type="none" w="sm" len="sm"/>
            <a:tailEnd type="none" w="sm" len="sm"/>
          </a:ln>
        </p:spPr>
        <p:txBody>
          <a:bodyPr/>
          <a:lstStyle/>
          <a:p>
            <a:endParaRPr lang="en-MY"/>
          </a:p>
        </p:txBody>
      </p:sp>
      <p:sp>
        <p:nvSpPr>
          <p:cNvPr id="10" name="AutoShape 10"/>
          <p:cNvSpPr/>
          <p:nvPr/>
        </p:nvSpPr>
        <p:spPr>
          <a:xfrm>
            <a:off x="305255" y="617515"/>
            <a:ext cx="231541" cy="0"/>
          </a:xfrm>
          <a:prstGeom prst="line">
            <a:avLst/>
          </a:prstGeom>
          <a:ln w="19050" cap="flat">
            <a:solidFill>
              <a:srgbClr val="FFFCF7"/>
            </a:solidFill>
            <a:prstDash val="solid"/>
            <a:headEnd type="none" w="sm" len="sm"/>
            <a:tailEnd type="none" w="sm" len="sm"/>
          </a:ln>
        </p:spPr>
        <p:txBody>
          <a:bodyPr/>
          <a:lstStyle/>
          <a:p>
            <a:endParaRPr lang="en-MY"/>
          </a:p>
        </p:txBody>
      </p:sp>
      <p:pic>
        <p:nvPicPr>
          <p:cNvPr id="14" name="Picture 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366922" y="1012952"/>
            <a:ext cx="14630400" cy="8229600"/>
          </a:xfrm>
          <a:prstGeom prst="rect">
            <a:avLst/>
          </a:prstGeom>
        </p:spPr>
      </p:pic>
      <p:sp>
        <p:nvSpPr>
          <p:cNvPr id="15" name="TextBox 15"/>
          <p:cNvSpPr txBox="1"/>
          <p:nvPr/>
        </p:nvSpPr>
        <p:spPr>
          <a:xfrm>
            <a:off x="1028700" y="9494135"/>
            <a:ext cx="4032593" cy="283210"/>
          </a:xfrm>
          <a:prstGeom prst="rect">
            <a:avLst/>
          </a:prstGeom>
        </p:spPr>
        <p:txBody>
          <a:bodyPr lIns="0" tIns="0" rIns="0" bIns="0" rtlCol="0" anchor="t">
            <a:spAutoFit/>
          </a:bodyPr>
          <a:lstStyle/>
          <a:p>
            <a:pPr algn="l">
              <a:lnSpc>
                <a:spcPts val="2239"/>
              </a:lnSpc>
            </a:pPr>
            <a:r>
              <a:rPr lang="en-US" sz="1599" b="1">
                <a:solidFill>
                  <a:srgbClr val="242424"/>
                </a:solidFill>
                <a:latin typeface="Poppins Semi-Bold"/>
                <a:ea typeface="Poppins Semi-Bold"/>
                <a:cs typeface="Poppins Semi-Bold"/>
                <a:sym typeface="Poppins Semi-Bold"/>
              </a:rPr>
              <a:t>Campus bus tracking system</a:t>
            </a:r>
          </a:p>
        </p:txBody>
      </p:sp>
      <p:sp>
        <p:nvSpPr>
          <p:cNvPr id="16" name="TextBox 16"/>
          <p:cNvSpPr txBox="1"/>
          <p:nvPr/>
        </p:nvSpPr>
        <p:spPr>
          <a:xfrm>
            <a:off x="4740606" y="520669"/>
            <a:ext cx="1758855" cy="483970"/>
          </a:xfrm>
          <a:prstGeom prst="rect">
            <a:avLst/>
          </a:prstGeom>
        </p:spPr>
        <p:txBody>
          <a:bodyPr lIns="0" tIns="0" rIns="0" bIns="0" rtlCol="0" anchor="t">
            <a:spAutoFit/>
          </a:bodyPr>
          <a:lstStyle/>
          <a:p>
            <a:pPr algn="l">
              <a:lnSpc>
                <a:spcPts val="3971"/>
              </a:lnSpc>
              <a:spcBef>
                <a:spcPct val="0"/>
              </a:spcBef>
            </a:pPr>
            <a:r>
              <a:rPr lang="en-US" sz="2837">
                <a:solidFill>
                  <a:srgbClr val="000000"/>
                </a:solidFill>
                <a:latin typeface="Lazydog"/>
                <a:ea typeface="Lazydog"/>
                <a:cs typeface="Lazydog"/>
                <a:sym typeface="Lazydog"/>
              </a:rPr>
              <a:t>GROUP 5</a:t>
            </a:r>
          </a:p>
        </p:txBody>
      </p:sp>
      <p:sp>
        <p:nvSpPr>
          <p:cNvPr id="17" name="TextBox 17"/>
          <p:cNvSpPr txBox="1"/>
          <p:nvPr/>
        </p:nvSpPr>
        <p:spPr>
          <a:xfrm>
            <a:off x="716230" y="4391"/>
            <a:ext cx="4160570" cy="928909"/>
          </a:xfrm>
          <a:prstGeom prst="rect">
            <a:avLst/>
          </a:prstGeom>
        </p:spPr>
        <p:txBody>
          <a:bodyPr wrap="square" lIns="0" tIns="0" rIns="0" bIns="0" rtlCol="0" anchor="t">
            <a:spAutoFit/>
          </a:bodyPr>
          <a:lstStyle/>
          <a:p>
            <a:pPr algn="ctr">
              <a:lnSpc>
                <a:spcPts val="8075"/>
              </a:lnSpc>
              <a:spcBef>
                <a:spcPct val="0"/>
              </a:spcBef>
            </a:pPr>
            <a:r>
              <a:rPr lang="en-US" sz="5768" dirty="0">
                <a:solidFill>
                  <a:srgbClr val="000000"/>
                </a:solidFill>
                <a:latin typeface="Lazydog"/>
                <a:ea typeface="Lazydog"/>
                <a:cs typeface="Lazydog"/>
                <a:sym typeface="Lazydog"/>
              </a:rPr>
              <a:t>prototype</a:t>
            </a:r>
          </a:p>
        </p:txBody>
      </p:sp>
      <p:grpSp>
        <p:nvGrpSpPr>
          <p:cNvPr id="18" name="Group 18"/>
          <p:cNvGrpSpPr/>
          <p:nvPr/>
        </p:nvGrpSpPr>
        <p:grpSpPr>
          <a:xfrm>
            <a:off x="16704017" y="70968"/>
            <a:ext cx="1352441" cy="1352441"/>
            <a:chOff x="0" y="0"/>
            <a:chExt cx="356199" cy="356199"/>
          </a:xfrm>
        </p:grpSpPr>
        <p:sp>
          <p:nvSpPr>
            <p:cNvPr id="19" name="Freeform 19"/>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2B3E56"/>
            </a:solidFill>
          </p:spPr>
          <p:txBody>
            <a:bodyPr/>
            <a:lstStyle/>
            <a:p>
              <a:endParaRPr lang="en-MY"/>
            </a:p>
          </p:txBody>
        </p:sp>
        <p:sp>
          <p:nvSpPr>
            <p:cNvPr id="20" name="TextBox 20"/>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618292" y="-23721"/>
            <a:ext cx="1352441" cy="1352441"/>
            <a:chOff x="0" y="0"/>
            <a:chExt cx="356199" cy="356199"/>
          </a:xfrm>
        </p:grpSpPr>
        <p:sp>
          <p:nvSpPr>
            <p:cNvPr id="22" name="Freeform 22"/>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EEC041"/>
            </a:solidFill>
          </p:spPr>
          <p:txBody>
            <a:bodyPr/>
            <a:lstStyle/>
            <a:p>
              <a:endParaRPr lang="en-MY"/>
            </a:p>
          </p:txBody>
        </p:sp>
        <p:sp>
          <p:nvSpPr>
            <p:cNvPr id="23" name="TextBox 23"/>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6920534" y="23343"/>
            <a:ext cx="747958" cy="1050291"/>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9</a:t>
            </a:r>
          </a:p>
        </p:txBody>
      </p:sp>
      <p:sp>
        <p:nvSpPr>
          <p:cNvPr id="25" name="Freeform 25"/>
          <p:cNvSpPr/>
          <p:nvPr/>
        </p:nvSpPr>
        <p:spPr>
          <a:xfrm>
            <a:off x="16618292" y="1597512"/>
            <a:ext cx="735440" cy="215750"/>
          </a:xfrm>
          <a:custGeom>
            <a:avLst/>
            <a:gdLst/>
            <a:ahLst/>
            <a:cxnLst/>
            <a:rect l="l" t="t" r="r" b="b"/>
            <a:pathLst>
              <a:path w="735440" h="215750">
                <a:moveTo>
                  <a:pt x="0" y="0"/>
                </a:moveTo>
                <a:lnTo>
                  <a:pt x="735441" y="0"/>
                </a:lnTo>
                <a:lnTo>
                  <a:pt x="735441" y="215750"/>
                </a:lnTo>
                <a:lnTo>
                  <a:pt x="0" y="2157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timing>
    <p:tnLst>
      <p:par>
        <p:cTn id="1" dur="indefinite" restart="never" nodeType="tmRoot">
          <p:childTnLst>
            <p:video>
              <p:cMediaNode vol="100000">
                <p:cTn id="2"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A3A3"/>
        </a:solidFill>
        <a:effectLst/>
      </p:bgPr>
    </p:bg>
    <p:spTree>
      <p:nvGrpSpPr>
        <p:cNvPr id="1" name=""/>
        <p:cNvGrpSpPr/>
        <p:nvPr/>
      </p:nvGrpSpPr>
      <p:grpSpPr>
        <a:xfrm>
          <a:off x="0" y="0"/>
          <a:ext cx="0" cy="0"/>
          <a:chOff x="0" y="0"/>
          <a:chExt cx="0" cy="0"/>
        </a:xfrm>
      </p:grpSpPr>
      <p:grpSp>
        <p:nvGrpSpPr>
          <p:cNvPr id="2" name="Group 2"/>
          <p:cNvGrpSpPr/>
          <p:nvPr/>
        </p:nvGrpSpPr>
        <p:grpSpPr>
          <a:xfrm>
            <a:off x="8775381" y="0"/>
            <a:ext cx="9512619" cy="12334473"/>
            <a:chOff x="0" y="0"/>
            <a:chExt cx="2505381" cy="3248585"/>
          </a:xfrm>
        </p:grpSpPr>
        <p:sp>
          <p:nvSpPr>
            <p:cNvPr id="3" name="Freeform 3"/>
            <p:cNvSpPr/>
            <p:nvPr/>
          </p:nvSpPr>
          <p:spPr>
            <a:xfrm>
              <a:off x="0" y="0"/>
              <a:ext cx="2505381" cy="3248585"/>
            </a:xfrm>
            <a:custGeom>
              <a:avLst/>
              <a:gdLst/>
              <a:ahLst/>
              <a:cxnLst/>
              <a:rect l="l" t="t" r="r" b="b"/>
              <a:pathLst>
                <a:path w="2505381" h="3248585">
                  <a:moveTo>
                    <a:pt x="0" y="0"/>
                  </a:moveTo>
                  <a:lnTo>
                    <a:pt x="2505381" y="0"/>
                  </a:lnTo>
                  <a:lnTo>
                    <a:pt x="2505381" y="3248585"/>
                  </a:lnTo>
                  <a:lnTo>
                    <a:pt x="0" y="3248585"/>
                  </a:lnTo>
                  <a:close/>
                </a:path>
              </a:pathLst>
            </a:custGeom>
            <a:solidFill>
              <a:srgbClr val="F6EFC7"/>
            </a:solidFill>
          </p:spPr>
          <p:txBody>
            <a:bodyPr/>
            <a:lstStyle/>
            <a:p>
              <a:endParaRPr lang="en-MY"/>
            </a:p>
          </p:txBody>
        </p:sp>
        <p:sp>
          <p:nvSpPr>
            <p:cNvPr id="4" name="TextBox 4"/>
            <p:cNvSpPr txBox="1"/>
            <p:nvPr/>
          </p:nvSpPr>
          <p:spPr>
            <a:xfrm>
              <a:off x="0" y="-38100"/>
              <a:ext cx="2505381" cy="328668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9011768">
            <a:off x="12985398" y="-3831662"/>
            <a:ext cx="8134998" cy="14531518"/>
            <a:chOff x="0" y="0"/>
            <a:chExt cx="2142551" cy="3827231"/>
          </a:xfrm>
        </p:grpSpPr>
        <p:sp>
          <p:nvSpPr>
            <p:cNvPr id="6" name="Freeform 6"/>
            <p:cNvSpPr/>
            <p:nvPr/>
          </p:nvSpPr>
          <p:spPr>
            <a:xfrm>
              <a:off x="0" y="0"/>
              <a:ext cx="2142551" cy="3827231"/>
            </a:xfrm>
            <a:custGeom>
              <a:avLst/>
              <a:gdLst/>
              <a:ahLst/>
              <a:cxnLst/>
              <a:rect l="l" t="t" r="r" b="b"/>
              <a:pathLst>
                <a:path w="2142551" h="3827231">
                  <a:moveTo>
                    <a:pt x="0" y="0"/>
                  </a:moveTo>
                  <a:lnTo>
                    <a:pt x="2142551" y="0"/>
                  </a:lnTo>
                  <a:lnTo>
                    <a:pt x="2142551" y="3827231"/>
                  </a:lnTo>
                  <a:lnTo>
                    <a:pt x="0" y="3827231"/>
                  </a:lnTo>
                  <a:close/>
                </a:path>
              </a:pathLst>
            </a:custGeom>
            <a:gradFill rotWithShape="1">
              <a:gsLst>
                <a:gs pos="0">
                  <a:srgbClr val="FFEE94">
                    <a:alpha val="100000"/>
                  </a:srgbClr>
                </a:gs>
                <a:gs pos="100000">
                  <a:srgbClr val="F6EFC7">
                    <a:alpha val="0"/>
                  </a:srgbClr>
                </a:gs>
              </a:gsLst>
              <a:lin ang="0"/>
            </a:gradFill>
          </p:spPr>
          <p:txBody>
            <a:bodyPr/>
            <a:lstStyle/>
            <a:p>
              <a:endParaRPr lang="en-MY"/>
            </a:p>
          </p:txBody>
        </p:sp>
        <p:sp>
          <p:nvSpPr>
            <p:cNvPr id="7" name="TextBox 7"/>
            <p:cNvSpPr txBox="1"/>
            <p:nvPr/>
          </p:nvSpPr>
          <p:spPr>
            <a:xfrm>
              <a:off x="0" y="-57150"/>
              <a:ext cx="2142551" cy="388438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195016" y="94689"/>
            <a:ext cx="1352441" cy="1352441"/>
            <a:chOff x="0" y="0"/>
            <a:chExt cx="356199" cy="356199"/>
          </a:xfrm>
        </p:grpSpPr>
        <p:sp>
          <p:nvSpPr>
            <p:cNvPr id="9" name="Freeform 9"/>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2B3E56"/>
            </a:solidFill>
          </p:spPr>
          <p:txBody>
            <a:bodyPr/>
            <a:lstStyle/>
            <a:p>
              <a:endParaRPr lang="en-MY"/>
            </a:p>
          </p:txBody>
        </p:sp>
        <p:sp>
          <p:nvSpPr>
            <p:cNvPr id="10" name="TextBox 10"/>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109291" y="0"/>
            <a:ext cx="1352441" cy="1352441"/>
            <a:chOff x="0" y="0"/>
            <a:chExt cx="356199" cy="356199"/>
          </a:xfrm>
        </p:grpSpPr>
        <p:sp>
          <p:nvSpPr>
            <p:cNvPr id="12" name="Freeform 12"/>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EEC041"/>
            </a:solidFill>
          </p:spPr>
          <p:txBody>
            <a:bodyPr/>
            <a:lstStyle/>
            <a:p>
              <a:endParaRPr lang="en-MY"/>
            </a:p>
          </p:txBody>
        </p:sp>
        <p:sp>
          <p:nvSpPr>
            <p:cNvPr id="13" name="TextBox 13"/>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2523627" y="1749819"/>
            <a:ext cx="4205109" cy="7436688"/>
          </a:xfrm>
          <a:custGeom>
            <a:avLst/>
            <a:gdLst/>
            <a:ahLst/>
            <a:cxnLst/>
            <a:rect l="l" t="t" r="r" b="b"/>
            <a:pathLst>
              <a:path w="4205109" h="7436688">
                <a:moveTo>
                  <a:pt x="0" y="0"/>
                </a:moveTo>
                <a:lnTo>
                  <a:pt x="4205109" y="0"/>
                </a:lnTo>
                <a:lnTo>
                  <a:pt x="4205109" y="7436688"/>
                </a:lnTo>
                <a:lnTo>
                  <a:pt x="0" y="7436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5" name="Freeform 15"/>
          <p:cNvSpPr/>
          <p:nvPr/>
        </p:nvSpPr>
        <p:spPr>
          <a:xfrm>
            <a:off x="4629097" y="9491307"/>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6" name="Freeform 16"/>
          <p:cNvSpPr/>
          <p:nvPr/>
        </p:nvSpPr>
        <p:spPr>
          <a:xfrm>
            <a:off x="-1989975" y="8883365"/>
            <a:ext cx="4199277" cy="749871"/>
          </a:xfrm>
          <a:custGeom>
            <a:avLst/>
            <a:gdLst/>
            <a:ahLst/>
            <a:cxnLst/>
            <a:rect l="l" t="t" r="r" b="b"/>
            <a:pathLst>
              <a:path w="4199277" h="749871">
                <a:moveTo>
                  <a:pt x="0" y="0"/>
                </a:moveTo>
                <a:lnTo>
                  <a:pt x="4199277" y="0"/>
                </a:lnTo>
                <a:lnTo>
                  <a:pt x="4199277" y="749870"/>
                </a:lnTo>
                <a:lnTo>
                  <a:pt x="0" y="749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7" name="Freeform 17"/>
          <p:cNvSpPr/>
          <p:nvPr/>
        </p:nvSpPr>
        <p:spPr>
          <a:xfrm>
            <a:off x="1283442" y="7988992"/>
            <a:ext cx="6685478" cy="1750380"/>
          </a:xfrm>
          <a:custGeom>
            <a:avLst/>
            <a:gdLst/>
            <a:ahLst/>
            <a:cxnLst/>
            <a:rect l="l" t="t" r="r" b="b"/>
            <a:pathLst>
              <a:path w="6685478" h="1750380">
                <a:moveTo>
                  <a:pt x="0" y="0"/>
                </a:moveTo>
                <a:lnTo>
                  <a:pt x="6685478" y="0"/>
                </a:lnTo>
                <a:lnTo>
                  <a:pt x="6685478" y="1750380"/>
                </a:lnTo>
                <a:lnTo>
                  <a:pt x="0" y="1750380"/>
                </a:lnTo>
                <a:lnTo>
                  <a:pt x="0" y="0"/>
                </a:lnTo>
                <a:close/>
              </a:path>
            </a:pathLst>
          </a:custGeom>
          <a:blipFill>
            <a:blip r:embed="rId6">
              <a:alphaModFix amt="34000"/>
            </a:blip>
            <a:stretch>
              <a:fillRect/>
            </a:stretch>
          </a:blipFill>
        </p:spPr>
        <p:txBody>
          <a:bodyPr/>
          <a:lstStyle/>
          <a:p>
            <a:endParaRPr lang="en-MY"/>
          </a:p>
        </p:txBody>
      </p:sp>
      <p:sp>
        <p:nvSpPr>
          <p:cNvPr id="18" name="Freeform 18"/>
          <p:cNvSpPr/>
          <p:nvPr/>
        </p:nvSpPr>
        <p:spPr>
          <a:xfrm rot="2968663">
            <a:off x="1854052" y="1443802"/>
            <a:ext cx="710500" cy="1020300"/>
          </a:xfrm>
          <a:custGeom>
            <a:avLst/>
            <a:gdLst/>
            <a:ahLst/>
            <a:cxnLst/>
            <a:rect l="l" t="t" r="r" b="b"/>
            <a:pathLst>
              <a:path w="710500" h="1020300">
                <a:moveTo>
                  <a:pt x="0" y="0"/>
                </a:moveTo>
                <a:lnTo>
                  <a:pt x="710499" y="0"/>
                </a:lnTo>
                <a:lnTo>
                  <a:pt x="710499" y="1020300"/>
                </a:lnTo>
                <a:lnTo>
                  <a:pt x="0" y="1020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9" name="Freeform 19"/>
          <p:cNvSpPr/>
          <p:nvPr/>
        </p:nvSpPr>
        <p:spPr>
          <a:xfrm rot="8947734">
            <a:off x="6373486" y="1618351"/>
            <a:ext cx="710500" cy="1020300"/>
          </a:xfrm>
          <a:custGeom>
            <a:avLst/>
            <a:gdLst/>
            <a:ahLst/>
            <a:cxnLst/>
            <a:rect l="l" t="t" r="r" b="b"/>
            <a:pathLst>
              <a:path w="710500" h="1020300">
                <a:moveTo>
                  <a:pt x="0" y="0"/>
                </a:moveTo>
                <a:lnTo>
                  <a:pt x="710500" y="0"/>
                </a:lnTo>
                <a:lnTo>
                  <a:pt x="710500" y="1020300"/>
                </a:lnTo>
                <a:lnTo>
                  <a:pt x="0" y="1020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20" name="Freeform 20"/>
          <p:cNvSpPr/>
          <p:nvPr/>
        </p:nvSpPr>
        <p:spPr>
          <a:xfrm>
            <a:off x="13077708" y="865625"/>
            <a:ext cx="897244" cy="884194"/>
          </a:xfrm>
          <a:custGeom>
            <a:avLst/>
            <a:gdLst/>
            <a:ahLst/>
            <a:cxnLst/>
            <a:rect l="l" t="t" r="r" b="b"/>
            <a:pathLst>
              <a:path w="897244" h="884194">
                <a:moveTo>
                  <a:pt x="0" y="0"/>
                </a:moveTo>
                <a:lnTo>
                  <a:pt x="897245" y="0"/>
                </a:lnTo>
                <a:lnTo>
                  <a:pt x="897245" y="884194"/>
                </a:lnTo>
                <a:lnTo>
                  <a:pt x="0" y="8841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1" name="Freeform 21"/>
          <p:cNvSpPr/>
          <p:nvPr/>
        </p:nvSpPr>
        <p:spPr>
          <a:xfrm>
            <a:off x="11238132" y="2031001"/>
            <a:ext cx="4858173" cy="1048924"/>
          </a:xfrm>
          <a:custGeom>
            <a:avLst/>
            <a:gdLst/>
            <a:ahLst/>
            <a:cxnLst/>
            <a:rect l="l" t="t" r="r" b="b"/>
            <a:pathLst>
              <a:path w="4858173" h="1048924">
                <a:moveTo>
                  <a:pt x="0" y="0"/>
                </a:moveTo>
                <a:lnTo>
                  <a:pt x="4858173" y="0"/>
                </a:lnTo>
                <a:lnTo>
                  <a:pt x="4858173" y="1048924"/>
                </a:lnTo>
                <a:lnTo>
                  <a:pt x="0" y="10489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22" name="TextBox 22"/>
          <p:cNvSpPr txBox="1"/>
          <p:nvPr/>
        </p:nvSpPr>
        <p:spPr>
          <a:xfrm>
            <a:off x="10956356" y="1625994"/>
            <a:ext cx="5139949" cy="1045212"/>
          </a:xfrm>
          <a:prstGeom prst="rect">
            <a:avLst/>
          </a:prstGeom>
        </p:spPr>
        <p:txBody>
          <a:bodyPr lIns="0" tIns="0" rIns="0" bIns="0" rtlCol="0" anchor="t">
            <a:spAutoFit/>
          </a:bodyPr>
          <a:lstStyle/>
          <a:p>
            <a:pPr algn="r">
              <a:lnSpc>
                <a:spcPts val="8539"/>
              </a:lnSpc>
              <a:spcBef>
                <a:spcPct val="0"/>
              </a:spcBef>
            </a:pPr>
            <a:r>
              <a:rPr lang="en-US" sz="6099">
                <a:solidFill>
                  <a:srgbClr val="000000"/>
                </a:solidFill>
                <a:latin typeface="Lazydog"/>
                <a:ea typeface="Lazydog"/>
                <a:cs typeface="Lazydog"/>
                <a:sym typeface="Lazydog"/>
              </a:rPr>
              <a:t>CONCLUSION:</a:t>
            </a:r>
          </a:p>
        </p:txBody>
      </p:sp>
      <p:sp>
        <p:nvSpPr>
          <p:cNvPr id="23" name="TextBox 23"/>
          <p:cNvSpPr txBox="1"/>
          <p:nvPr/>
        </p:nvSpPr>
        <p:spPr>
          <a:xfrm>
            <a:off x="8214482" y="74875"/>
            <a:ext cx="1142059" cy="1050291"/>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10</a:t>
            </a:r>
          </a:p>
        </p:txBody>
      </p:sp>
      <p:sp>
        <p:nvSpPr>
          <p:cNvPr id="24" name="TextBox 24"/>
          <p:cNvSpPr txBox="1"/>
          <p:nvPr/>
        </p:nvSpPr>
        <p:spPr>
          <a:xfrm>
            <a:off x="9145280" y="2959006"/>
            <a:ext cx="8762101" cy="6656070"/>
          </a:xfrm>
          <a:prstGeom prst="rect">
            <a:avLst/>
          </a:prstGeom>
        </p:spPr>
        <p:txBody>
          <a:bodyPr lIns="0" tIns="0" rIns="0" bIns="0" rtlCol="0" anchor="t">
            <a:spAutoFit/>
          </a:bodyPr>
          <a:lstStyle/>
          <a:p>
            <a:pPr algn="just">
              <a:lnSpc>
                <a:spcPts val="3779"/>
              </a:lnSpc>
            </a:pPr>
            <a:r>
              <a:rPr lang="en-US" sz="2700" b="1">
                <a:solidFill>
                  <a:srgbClr val="000000"/>
                </a:solidFill>
                <a:latin typeface="Asap Bold"/>
                <a:ea typeface="Asap Bold"/>
                <a:cs typeface="Asap Bold"/>
                <a:sym typeface="Asap Bold"/>
              </a:rPr>
              <a:t>The Campus Bus Tracking App significantly improves campus transportation by making it faster, more reliable, and inclusive. Students benefit from real-time bus tracking, driver delay notifications, and AI-assisted predictions, which help them plan their schedules efficiently and reduce uncertainty. The app also prioritizes accessibility, ensuring that visually impaired and physically challenged students can travel independently and safely. By integrating technology with user-centered design, this app not only enhances daily commuting but also promotes a smarter, more organized, and student-friendly campus environment. Its impact goes beyond convenience, fostering a more inclusive and connected campus community.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A3A3"/>
        </a:solidFill>
        <a:effectLst/>
      </p:bgPr>
    </p:bg>
    <p:spTree>
      <p:nvGrpSpPr>
        <p:cNvPr id="1" name=""/>
        <p:cNvGrpSpPr/>
        <p:nvPr/>
      </p:nvGrpSpPr>
      <p:grpSpPr>
        <a:xfrm>
          <a:off x="0" y="0"/>
          <a:ext cx="0" cy="0"/>
          <a:chOff x="0" y="0"/>
          <a:chExt cx="0" cy="0"/>
        </a:xfrm>
      </p:grpSpPr>
      <p:sp>
        <p:nvSpPr>
          <p:cNvPr id="2" name="Freeform 2"/>
          <p:cNvSpPr/>
          <p:nvPr/>
        </p:nvSpPr>
        <p:spPr>
          <a:xfrm>
            <a:off x="4060765" y="-149817"/>
            <a:ext cx="22330348" cy="10586633"/>
          </a:xfrm>
          <a:custGeom>
            <a:avLst/>
            <a:gdLst/>
            <a:ahLst/>
            <a:cxnLst/>
            <a:rect l="l" t="t" r="r" b="b"/>
            <a:pathLst>
              <a:path w="22330348" h="10586633">
                <a:moveTo>
                  <a:pt x="0" y="0"/>
                </a:moveTo>
                <a:lnTo>
                  <a:pt x="22330348" y="0"/>
                </a:lnTo>
                <a:lnTo>
                  <a:pt x="22330348" y="10586634"/>
                </a:lnTo>
                <a:lnTo>
                  <a:pt x="0" y="10586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rot="612810">
            <a:off x="-1323488" y="-1227014"/>
            <a:ext cx="4197995" cy="11804436"/>
            <a:chOff x="0" y="0"/>
            <a:chExt cx="1105645" cy="3108987"/>
          </a:xfrm>
        </p:grpSpPr>
        <p:sp>
          <p:nvSpPr>
            <p:cNvPr id="4" name="Freeform 4"/>
            <p:cNvSpPr/>
            <p:nvPr/>
          </p:nvSpPr>
          <p:spPr>
            <a:xfrm>
              <a:off x="0" y="0"/>
              <a:ext cx="1105645" cy="3108987"/>
            </a:xfrm>
            <a:custGeom>
              <a:avLst/>
              <a:gdLst/>
              <a:ahLst/>
              <a:cxnLst/>
              <a:rect l="l" t="t" r="r" b="b"/>
              <a:pathLst>
                <a:path w="1105645" h="3108987">
                  <a:moveTo>
                    <a:pt x="0" y="0"/>
                  </a:moveTo>
                  <a:lnTo>
                    <a:pt x="1105645" y="0"/>
                  </a:lnTo>
                  <a:lnTo>
                    <a:pt x="1105645" y="3108987"/>
                  </a:lnTo>
                  <a:lnTo>
                    <a:pt x="0" y="3108987"/>
                  </a:lnTo>
                  <a:close/>
                </a:path>
              </a:pathLst>
            </a:custGeom>
            <a:gradFill rotWithShape="1">
              <a:gsLst>
                <a:gs pos="0">
                  <a:srgbClr val="228D8D">
                    <a:alpha val="100000"/>
                  </a:srgbClr>
                </a:gs>
                <a:gs pos="100000">
                  <a:srgbClr val="2EA3A3">
                    <a:alpha val="0"/>
                  </a:srgbClr>
                </a:gs>
              </a:gsLst>
              <a:lin ang="0"/>
            </a:gradFill>
          </p:spPr>
          <p:txBody>
            <a:bodyPr/>
            <a:lstStyle/>
            <a:p>
              <a:endParaRPr lang="en-MY"/>
            </a:p>
          </p:txBody>
        </p:sp>
        <p:sp>
          <p:nvSpPr>
            <p:cNvPr id="5" name="TextBox 5"/>
            <p:cNvSpPr txBox="1"/>
            <p:nvPr/>
          </p:nvSpPr>
          <p:spPr>
            <a:xfrm>
              <a:off x="0" y="-57150"/>
              <a:ext cx="1105645" cy="316613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417145">
            <a:off x="14356447" y="-5662304"/>
            <a:ext cx="2482610" cy="11963665"/>
            <a:chOff x="0" y="0"/>
            <a:chExt cx="653856" cy="3150924"/>
          </a:xfrm>
        </p:grpSpPr>
        <p:sp>
          <p:nvSpPr>
            <p:cNvPr id="7" name="Freeform 7"/>
            <p:cNvSpPr/>
            <p:nvPr/>
          </p:nvSpPr>
          <p:spPr>
            <a:xfrm>
              <a:off x="0" y="0"/>
              <a:ext cx="653856" cy="3150924"/>
            </a:xfrm>
            <a:custGeom>
              <a:avLst/>
              <a:gdLst/>
              <a:ahLst/>
              <a:cxnLst/>
              <a:rect l="l" t="t" r="r" b="b"/>
              <a:pathLst>
                <a:path w="653856" h="3150924">
                  <a:moveTo>
                    <a:pt x="0" y="0"/>
                  </a:moveTo>
                  <a:lnTo>
                    <a:pt x="653856" y="0"/>
                  </a:lnTo>
                  <a:lnTo>
                    <a:pt x="653856" y="3150924"/>
                  </a:lnTo>
                  <a:lnTo>
                    <a:pt x="0" y="3150924"/>
                  </a:lnTo>
                  <a:close/>
                </a:path>
              </a:pathLst>
            </a:custGeom>
            <a:gradFill rotWithShape="1">
              <a:gsLst>
                <a:gs pos="0">
                  <a:srgbClr val="228D8D">
                    <a:alpha val="100000"/>
                  </a:srgbClr>
                </a:gs>
                <a:gs pos="100000">
                  <a:srgbClr val="2EA3A3">
                    <a:alpha val="0"/>
                  </a:srgbClr>
                </a:gs>
              </a:gsLst>
              <a:lin ang="0"/>
            </a:gradFill>
          </p:spPr>
          <p:txBody>
            <a:bodyPr/>
            <a:lstStyle/>
            <a:p>
              <a:endParaRPr lang="en-MY"/>
            </a:p>
          </p:txBody>
        </p:sp>
        <p:sp>
          <p:nvSpPr>
            <p:cNvPr id="8" name="TextBox 8"/>
            <p:cNvSpPr txBox="1"/>
            <p:nvPr/>
          </p:nvSpPr>
          <p:spPr>
            <a:xfrm>
              <a:off x="0" y="-57150"/>
              <a:ext cx="653856" cy="320807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491493" y="6110306"/>
            <a:ext cx="9400087" cy="2461114"/>
          </a:xfrm>
          <a:custGeom>
            <a:avLst/>
            <a:gdLst/>
            <a:ahLst/>
            <a:cxnLst/>
            <a:rect l="l" t="t" r="r" b="b"/>
            <a:pathLst>
              <a:path w="9400087" h="2461114">
                <a:moveTo>
                  <a:pt x="0" y="0"/>
                </a:moveTo>
                <a:lnTo>
                  <a:pt x="9400087" y="0"/>
                </a:lnTo>
                <a:lnTo>
                  <a:pt x="9400087" y="2461114"/>
                </a:lnTo>
                <a:lnTo>
                  <a:pt x="0" y="2461114"/>
                </a:lnTo>
                <a:lnTo>
                  <a:pt x="0" y="0"/>
                </a:lnTo>
                <a:close/>
              </a:path>
            </a:pathLst>
          </a:custGeom>
          <a:blipFill>
            <a:blip r:embed="rId4">
              <a:alphaModFix amt="46000"/>
            </a:blip>
            <a:stretch>
              <a:fillRect/>
            </a:stretch>
          </a:blipFill>
        </p:spPr>
        <p:txBody>
          <a:bodyPr/>
          <a:lstStyle/>
          <a:p>
            <a:endParaRPr lang="en-MY"/>
          </a:p>
        </p:txBody>
      </p:sp>
      <p:grpSp>
        <p:nvGrpSpPr>
          <p:cNvPr id="10" name="Group 10"/>
          <p:cNvGrpSpPr/>
          <p:nvPr/>
        </p:nvGrpSpPr>
        <p:grpSpPr>
          <a:xfrm>
            <a:off x="1701126" y="5773057"/>
            <a:ext cx="3436089" cy="604300"/>
            <a:chOff x="0" y="0"/>
            <a:chExt cx="880112" cy="154784"/>
          </a:xfrm>
        </p:grpSpPr>
        <p:sp>
          <p:nvSpPr>
            <p:cNvPr id="11" name="Freeform 11"/>
            <p:cNvSpPr/>
            <p:nvPr/>
          </p:nvSpPr>
          <p:spPr>
            <a:xfrm>
              <a:off x="0" y="0"/>
              <a:ext cx="880112" cy="154784"/>
            </a:xfrm>
            <a:custGeom>
              <a:avLst/>
              <a:gdLst/>
              <a:ahLst/>
              <a:cxnLst/>
              <a:rect l="l" t="t" r="r" b="b"/>
              <a:pathLst>
                <a:path w="880112" h="154784">
                  <a:moveTo>
                    <a:pt x="77392" y="0"/>
                  </a:moveTo>
                  <a:lnTo>
                    <a:pt x="802720" y="0"/>
                  </a:lnTo>
                  <a:cubicBezTo>
                    <a:pt x="845462" y="0"/>
                    <a:pt x="880112" y="34650"/>
                    <a:pt x="880112" y="77392"/>
                  </a:cubicBezTo>
                  <a:lnTo>
                    <a:pt x="880112" y="77392"/>
                  </a:lnTo>
                  <a:cubicBezTo>
                    <a:pt x="880112" y="120135"/>
                    <a:pt x="845462" y="154784"/>
                    <a:pt x="802720" y="154784"/>
                  </a:cubicBezTo>
                  <a:lnTo>
                    <a:pt x="77392" y="154784"/>
                  </a:lnTo>
                  <a:cubicBezTo>
                    <a:pt x="34650" y="154784"/>
                    <a:pt x="0" y="120135"/>
                    <a:pt x="0" y="77392"/>
                  </a:cubicBezTo>
                  <a:lnTo>
                    <a:pt x="0" y="77392"/>
                  </a:lnTo>
                  <a:cubicBezTo>
                    <a:pt x="0" y="34650"/>
                    <a:pt x="34650" y="0"/>
                    <a:pt x="77392" y="0"/>
                  </a:cubicBezTo>
                  <a:close/>
                </a:path>
              </a:pathLst>
            </a:custGeom>
            <a:solidFill>
              <a:srgbClr val="FF4D3B"/>
            </a:solidFill>
          </p:spPr>
          <p:txBody>
            <a:bodyPr/>
            <a:lstStyle/>
            <a:p>
              <a:endParaRPr lang="en-MY"/>
            </a:p>
          </p:txBody>
        </p:sp>
        <p:sp>
          <p:nvSpPr>
            <p:cNvPr id="12" name="TextBox 12"/>
            <p:cNvSpPr txBox="1"/>
            <p:nvPr/>
          </p:nvSpPr>
          <p:spPr>
            <a:xfrm>
              <a:off x="0" y="-57150"/>
              <a:ext cx="880112" cy="21193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6523860" y="1116405"/>
            <a:ext cx="735440" cy="215750"/>
          </a:xfrm>
          <a:custGeom>
            <a:avLst/>
            <a:gdLst/>
            <a:ahLst/>
            <a:cxnLst/>
            <a:rect l="l" t="t" r="r" b="b"/>
            <a:pathLst>
              <a:path w="735440" h="215750">
                <a:moveTo>
                  <a:pt x="0" y="0"/>
                </a:moveTo>
                <a:lnTo>
                  <a:pt x="735440" y="0"/>
                </a:lnTo>
                <a:lnTo>
                  <a:pt x="735440" y="215750"/>
                </a:lnTo>
                <a:lnTo>
                  <a:pt x="0" y="2157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7396553" y="7767832"/>
            <a:ext cx="7970483" cy="2086817"/>
          </a:xfrm>
          <a:custGeom>
            <a:avLst/>
            <a:gdLst/>
            <a:ahLst/>
            <a:cxnLst/>
            <a:rect l="l" t="t" r="r" b="b"/>
            <a:pathLst>
              <a:path w="7970483" h="2086817">
                <a:moveTo>
                  <a:pt x="0" y="0"/>
                </a:moveTo>
                <a:lnTo>
                  <a:pt x="7970483" y="0"/>
                </a:lnTo>
                <a:lnTo>
                  <a:pt x="7970483" y="2086817"/>
                </a:lnTo>
                <a:lnTo>
                  <a:pt x="0" y="2086817"/>
                </a:lnTo>
                <a:lnTo>
                  <a:pt x="0" y="0"/>
                </a:lnTo>
                <a:close/>
              </a:path>
            </a:pathLst>
          </a:custGeom>
          <a:blipFill>
            <a:blip r:embed="rId4">
              <a:alphaModFix amt="43000"/>
            </a:blip>
            <a:stretch>
              <a:fillRect/>
            </a:stretch>
          </a:blipFill>
        </p:spPr>
        <p:txBody>
          <a:bodyPr/>
          <a:lstStyle/>
          <a:p>
            <a:endParaRPr lang="en-MY"/>
          </a:p>
        </p:txBody>
      </p:sp>
      <p:sp>
        <p:nvSpPr>
          <p:cNvPr id="15" name="Freeform 15"/>
          <p:cNvSpPr/>
          <p:nvPr/>
        </p:nvSpPr>
        <p:spPr>
          <a:xfrm>
            <a:off x="-360438" y="9068186"/>
            <a:ext cx="4491019" cy="801968"/>
          </a:xfrm>
          <a:custGeom>
            <a:avLst/>
            <a:gdLst/>
            <a:ahLst/>
            <a:cxnLst/>
            <a:rect l="l" t="t" r="r" b="b"/>
            <a:pathLst>
              <a:path w="4491019" h="801968">
                <a:moveTo>
                  <a:pt x="0" y="0"/>
                </a:moveTo>
                <a:lnTo>
                  <a:pt x="4491019" y="0"/>
                </a:lnTo>
                <a:lnTo>
                  <a:pt x="4491019" y="801968"/>
                </a:lnTo>
                <a:lnTo>
                  <a:pt x="0" y="8019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Freeform 16"/>
          <p:cNvSpPr/>
          <p:nvPr/>
        </p:nvSpPr>
        <p:spPr>
          <a:xfrm>
            <a:off x="4282691" y="9537129"/>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7" name="Freeform 17"/>
          <p:cNvSpPr/>
          <p:nvPr/>
        </p:nvSpPr>
        <p:spPr>
          <a:xfrm rot="-984415">
            <a:off x="9281511" y="1685479"/>
            <a:ext cx="293723" cy="1016023"/>
          </a:xfrm>
          <a:custGeom>
            <a:avLst/>
            <a:gdLst/>
            <a:ahLst/>
            <a:cxnLst/>
            <a:rect l="l" t="t" r="r" b="b"/>
            <a:pathLst>
              <a:path w="293723" h="1016023">
                <a:moveTo>
                  <a:pt x="0" y="0"/>
                </a:moveTo>
                <a:lnTo>
                  <a:pt x="293723" y="0"/>
                </a:lnTo>
                <a:lnTo>
                  <a:pt x="293723" y="1016023"/>
                </a:lnTo>
                <a:lnTo>
                  <a:pt x="0" y="10160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18" name="Freeform 18"/>
          <p:cNvSpPr/>
          <p:nvPr/>
        </p:nvSpPr>
        <p:spPr>
          <a:xfrm>
            <a:off x="9144000" y="2589031"/>
            <a:ext cx="7263919" cy="5982828"/>
          </a:xfrm>
          <a:custGeom>
            <a:avLst/>
            <a:gdLst/>
            <a:ahLst/>
            <a:cxnLst/>
            <a:rect l="l" t="t" r="r" b="b"/>
            <a:pathLst>
              <a:path w="7263919" h="5982828">
                <a:moveTo>
                  <a:pt x="0" y="0"/>
                </a:moveTo>
                <a:lnTo>
                  <a:pt x="7263919" y="0"/>
                </a:lnTo>
                <a:lnTo>
                  <a:pt x="7263919" y="5982828"/>
                </a:lnTo>
                <a:lnTo>
                  <a:pt x="0" y="59828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9" name="Freeform 19"/>
          <p:cNvSpPr/>
          <p:nvPr/>
        </p:nvSpPr>
        <p:spPr>
          <a:xfrm rot="921198">
            <a:off x="16261058" y="2743052"/>
            <a:ext cx="293723" cy="1016023"/>
          </a:xfrm>
          <a:custGeom>
            <a:avLst/>
            <a:gdLst/>
            <a:ahLst/>
            <a:cxnLst/>
            <a:rect l="l" t="t" r="r" b="b"/>
            <a:pathLst>
              <a:path w="293723" h="1016023">
                <a:moveTo>
                  <a:pt x="0" y="0"/>
                </a:moveTo>
                <a:lnTo>
                  <a:pt x="293723" y="0"/>
                </a:lnTo>
                <a:lnTo>
                  <a:pt x="293723" y="1016023"/>
                </a:lnTo>
                <a:lnTo>
                  <a:pt x="0" y="10160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0" name="Freeform 20"/>
          <p:cNvSpPr/>
          <p:nvPr/>
        </p:nvSpPr>
        <p:spPr>
          <a:xfrm>
            <a:off x="5410364" y="5767346"/>
            <a:ext cx="558573" cy="558573"/>
          </a:xfrm>
          <a:custGeom>
            <a:avLst/>
            <a:gdLst/>
            <a:ahLst/>
            <a:cxnLst/>
            <a:rect l="l" t="t" r="r" b="b"/>
            <a:pathLst>
              <a:path w="558573" h="558573">
                <a:moveTo>
                  <a:pt x="0" y="0"/>
                </a:moveTo>
                <a:lnTo>
                  <a:pt x="558573" y="0"/>
                </a:lnTo>
                <a:lnTo>
                  <a:pt x="558573" y="558573"/>
                </a:lnTo>
                <a:lnTo>
                  <a:pt x="0" y="5585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21" name="TextBox 21"/>
          <p:cNvSpPr txBox="1"/>
          <p:nvPr/>
        </p:nvSpPr>
        <p:spPr>
          <a:xfrm>
            <a:off x="1657161" y="3893201"/>
            <a:ext cx="6602598" cy="1553900"/>
          </a:xfrm>
          <a:prstGeom prst="rect">
            <a:avLst/>
          </a:prstGeom>
        </p:spPr>
        <p:txBody>
          <a:bodyPr lIns="0" tIns="0" rIns="0" bIns="0" rtlCol="0" anchor="t">
            <a:spAutoFit/>
          </a:bodyPr>
          <a:lstStyle/>
          <a:p>
            <a:pPr algn="l">
              <a:lnSpc>
                <a:spcPts val="12730"/>
              </a:lnSpc>
              <a:spcBef>
                <a:spcPct val="0"/>
              </a:spcBef>
            </a:pPr>
            <a:r>
              <a:rPr lang="en-US" sz="9092">
                <a:solidFill>
                  <a:srgbClr val="FFFFFF"/>
                </a:solidFill>
                <a:latin typeface="Lazydog"/>
                <a:ea typeface="Lazydog"/>
                <a:cs typeface="Lazydog"/>
                <a:sym typeface="Lazydog"/>
              </a:rPr>
              <a:t>thank you!</a:t>
            </a:r>
          </a:p>
        </p:txBody>
      </p:sp>
      <p:sp>
        <p:nvSpPr>
          <p:cNvPr id="22" name="TextBox 22"/>
          <p:cNvSpPr txBox="1"/>
          <p:nvPr/>
        </p:nvSpPr>
        <p:spPr>
          <a:xfrm>
            <a:off x="1028880" y="962025"/>
            <a:ext cx="2858929" cy="457835"/>
          </a:xfrm>
          <a:prstGeom prst="rect">
            <a:avLst/>
          </a:prstGeom>
        </p:spPr>
        <p:txBody>
          <a:bodyPr lIns="0" tIns="0" rIns="0" bIns="0" rtlCol="0" anchor="t">
            <a:spAutoFit/>
          </a:bodyPr>
          <a:lstStyle/>
          <a:p>
            <a:pPr algn="l">
              <a:lnSpc>
                <a:spcPts val="3640"/>
              </a:lnSpc>
              <a:spcBef>
                <a:spcPct val="0"/>
              </a:spcBef>
            </a:pPr>
            <a:r>
              <a:rPr lang="en-US" sz="2600" b="1">
                <a:solidFill>
                  <a:srgbClr val="FFFFFF"/>
                </a:solidFill>
                <a:latin typeface="Times New Roman Bold"/>
                <a:ea typeface="Times New Roman Bold"/>
                <a:cs typeface="Times New Roman Bold"/>
                <a:sym typeface="Times New Roman Bold"/>
              </a:rPr>
              <a:t>GROUP 5</a:t>
            </a:r>
          </a:p>
        </p:txBody>
      </p:sp>
      <p:sp>
        <p:nvSpPr>
          <p:cNvPr id="23" name="TextBox 23"/>
          <p:cNvSpPr txBox="1"/>
          <p:nvPr/>
        </p:nvSpPr>
        <p:spPr>
          <a:xfrm>
            <a:off x="1701126" y="5792633"/>
            <a:ext cx="3436089" cy="441324"/>
          </a:xfrm>
          <a:prstGeom prst="rect">
            <a:avLst/>
          </a:prstGeom>
        </p:spPr>
        <p:txBody>
          <a:bodyPr lIns="0" tIns="0" rIns="0" bIns="0" rtlCol="0" anchor="t">
            <a:spAutoFit/>
          </a:bodyPr>
          <a:lstStyle/>
          <a:p>
            <a:pPr algn="ctr">
              <a:lnSpc>
                <a:spcPts val="3500"/>
              </a:lnSpc>
              <a:spcBef>
                <a:spcPct val="0"/>
              </a:spcBef>
            </a:pPr>
            <a:r>
              <a:rPr lang="en-US" sz="2500" b="1" i="1">
                <a:solidFill>
                  <a:srgbClr val="FFFFFF"/>
                </a:solidFill>
                <a:latin typeface="Times New Roman Bold Italics"/>
                <a:ea typeface="Times New Roman Bold Italics"/>
                <a:cs typeface="Times New Roman Bold Italics"/>
                <a:sym typeface="Times New Roman Bold Italics"/>
              </a:rPr>
              <a:t>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FC7"/>
        </a:solidFill>
        <a:effectLst/>
      </p:bgPr>
    </p:bg>
    <p:spTree>
      <p:nvGrpSpPr>
        <p:cNvPr id="1" name=""/>
        <p:cNvGrpSpPr/>
        <p:nvPr/>
      </p:nvGrpSpPr>
      <p:grpSpPr>
        <a:xfrm>
          <a:off x="0" y="0"/>
          <a:ext cx="0" cy="0"/>
          <a:chOff x="0" y="0"/>
          <a:chExt cx="0" cy="0"/>
        </a:xfrm>
      </p:grpSpPr>
      <p:grpSp>
        <p:nvGrpSpPr>
          <p:cNvPr id="2" name="Group 2"/>
          <p:cNvGrpSpPr/>
          <p:nvPr/>
        </p:nvGrpSpPr>
        <p:grpSpPr>
          <a:xfrm rot="3157106">
            <a:off x="-21142" y="-7489814"/>
            <a:ext cx="8938934" cy="18568209"/>
            <a:chOff x="0" y="0"/>
            <a:chExt cx="2354287" cy="4890392"/>
          </a:xfrm>
        </p:grpSpPr>
        <p:sp>
          <p:nvSpPr>
            <p:cNvPr id="3" name="Freeform 3"/>
            <p:cNvSpPr/>
            <p:nvPr/>
          </p:nvSpPr>
          <p:spPr>
            <a:xfrm>
              <a:off x="0" y="0"/>
              <a:ext cx="2354287" cy="4890393"/>
            </a:xfrm>
            <a:custGeom>
              <a:avLst/>
              <a:gdLst/>
              <a:ahLst/>
              <a:cxnLst/>
              <a:rect l="l" t="t" r="r" b="b"/>
              <a:pathLst>
                <a:path w="2354287" h="4890393">
                  <a:moveTo>
                    <a:pt x="0" y="0"/>
                  </a:moveTo>
                  <a:lnTo>
                    <a:pt x="2354287" y="0"/>
                  </a:lnTo>
                  <a:lnTo>
                    <a:pt x="2354287" y="4890393"/>
                  </a:lnTo>
                  <a:lnTo>
                    <a:pt x="0" y="4890393"/>
                  </a:lnTo>
                  <a:close/>
                </a:path>
              </a:pathLst>
            </a:custGeom>
            <a:gradFill rotWithShape="1">
              <a:gsLst>
                <a:gs pos="0">
                  <a:srgbClr val="FFEE94">
                    <a:alpha val="100000"/>
                  </a:srgbClr>
                </a:gs>
                <a:gs pos="100000">
                  <a:srgbClr val="F6EFC7">
                    <a:alpha val="0"/>
                  </a:srgbClr>
                </a:gs>
              </a:gsLst>
              <a:lin ang="0"/>
            </a:gradFill>
          </p:spPr>
          <p:txBody>
            <a:bodyPr/>
            <a:lstStyle/>
            <a:p>
              <a:endParaRPr lang="en-MY"/>
            </a:p>
          </p:txBody>
        </p:sp>
        <p:sp>
          <p:nvSpPr>
            <p:cNvPr id="4" name="TextBox 4"/>
            <p:cNvSpPr txBox="1"/>
            <p:nvPr/>
          </p:nvSpPr>
          <p:spPr>
            <a:xfrm>
              <a:off x="0" y="-57150"/>
              <a:ext cx="2354287" cy="4947542"/>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rot="-67848">
            <a:off x="7458550" y="1366708"/>
            <a:ext cx="3542350" cy="4115184"/>
            <a:chOff x="0" y="0"/>
            <a:chExt cx="5466080" cy="6350000"/>
          </a:xfrm>
        </p:grpSpPr>
        <p:sp>
          <p:nvSpPr>
            <p:cNvPr id="6" name="Freeform 6"/>
            <p:cNvSpPr/>
            <p:nvPr/>
          </p:nvSpPr>
          <p:spPr>
            <a:xfrm>
              <a:off x="0" y="0"/>
              <a:ext cx="5438261" cy="6348730"/>
            </a:xfrm>
            <a:custGeom>
              <a:avLst/>
              <a:gdLst/>
              <a:ahLst/>
              <a:cxnLst/>
              <a:rect l="l" t="t" r="r" b="b"/>
              <a:pathLst>
                <a:path w="5438261"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txBody>
            <a:bodyPr/>
            <a:lstStyle/>
            <a:p>
              <a:endParaRPr lang="en-MY"/>
            </a:p>
          </p:txBody>
        </p:sp>
        <p:sp>
          <p:nvSpPr>
            <p:cNvPr id="7" name="Freeform 7"/>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t="-19444" b="-19444"/>
              </a:stretch>
            </a:blipFill>
          </p:spPr>
          <p:txBody>
            <a:bodyPr/>
            <a:lstStyle/>
            <a:p>
              <a:endParaRPr lang="en-MY"/>
            </a:p>
          </p:txBody>
        </p:sp>
        <p:sp>
          <p:nvSpPr>
            <p:cNvPr id="8" name="Freeform 8"/>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txBody>
            <a:bodyPr/>
            <a:lstStyle/>
            <a:p>
              <a:endParaRPr lang="en-MY"/>
            </a:p>
          </p:txBody>
        </p:sp>
        <p:sp>
          <p:nvSpPr>
            <p:cNvPr id="9" name="Freeform 9"/>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txBody>
            <a:bodyPr/>
            <a:lstStyle/>
            <a:p>
              <a:endParaRPr lang="en-MY"/>
            </a:p>
          </p:txBody>
        </p:sp>
      </p:grpSp>
      <p:grpSp>
        <p:nvGrpSpPr>
          <p:cNvPr id="10" name="Group 10"/>
          <p:cNvGrpSpPr/>
          <p:nvPr/>
        </p:nvGrpSpPr>
        <p:grpSpPr>
          <a:xfrm rot="458030">
            <a:off x="-1494312" y="8767075"/>
            <a:ext cx="15881951" cy="5013787"/>
            <a:chOff x="0" y="0"/>
            <a:chExt cx="4182901" cy="1320503"/>
          </a:xfrm>
        </p:grpSpPr>
        <p:sp>
          <p:nvSpPr>
            <p:cNvPr id="11" name="Freeform 11"/>
            <p:cNvSpPr/>
            <p:nvPr/>
          </p:nvSpPr>
          <p:spPr>
            <a:xfrm>
              <a:off x="0" y="0"/>
              <a:ext cx="4182900" cy="1320504"/>
            </a:xfrm>
            <a:custGeom>
              <a:avLst/>
              <a:gdLst/>
              <a:ahLst/>
              <a:cxnLst/>
              <a:rect l="l" t="t" r="r" b="b"/>
              <a:pathLst>
                <a:path w="4182900" h="1320504">
                  <a:moveTo>
                    <a:pt x="2091450" y="0"/>
                  </a:moveTo>
                  <a:cubicBezTo>
                    <a:pt x="936374" y="0"/>
                    <a:pt x="0" y="295605"/>
                    <a:pt x="0" y="660252"/>
                  </a:cubicBezTo>
                  <a:cubicBezTo>
                    <a:pt x="0" y="1024899"/>
                    <a:pt x="936374" y="1320504"/>
                    <a:pt x="2091450" y="1320504"/>
                  </a:cubicBezTo>
                  <a:cubicBezTo>
                    <a:pt x="3246526" y="1320504"/>
                    <a:pt x="4182900" y="1024899"/>
                    <a:pt x="4182900" y="660252"/>
                  </a:cubicBezTo>
                  <a:cubicBezTo>
                    <a:pt x="4182900" y="295605"/>
                    <a:pt x="3246526" y="0"/>
                    <a:pt x="2091450" y="0"/>
                  </a:cubicBezTo>
                  <a:close/>
                </a:path>
              </a:pathLst>
            </a:custGeom>
            <a:solidFill>
              <a:srgbClr val="2EA3A3"/>
            </a:solidFill>
          </p:spPr>
          <p:txBody>
            <a:bodyPr/>
            <a:lstStyle/>
            <a:p>
              <a:endParaRPr lang="en-MY"/>
            </a:p>
          </p:txBody>
        </p:sp>
        <p:sp>
          <p:nvSpPr>
            <p:cNvPr id="12" name="TextBox 12"/>
            <p:cNvSpPr txBox="1"/>
            <p:nvPr/>
          </p:nvSpPr>
          <p:spPr>
            <a:xfrm>
              <a:off x="392147" y="66647"/>
              <a:ext cx="3398607" cy="1130059"/>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768615" y="9107436"/>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4" name="Freeform 14"/>
          <p:cNvSpPr/>
          <p:nvPr/>
        </p:nvSpPr>
        <p:spPr>
          <a:xfrm>
            <a:off x="6565962" y="9553994"/>
            <a:ext cx="1697881" cy="749871"/>
          </a:xfrm>
          <a:custGeom>
            <a:avLst/>
            <a:gdLst/>
            <a:ahLst/>
            <a:cxnLst/>
            <a:rect l="l" t="t" r="r" b="b"/>
            <a:pathLst>
              <a:path w="1697881" h="749871">
                <a:moveTo>
                  <a:pt x="0" y="0"/>
                </a:moveTo>
                <a:lnTo>
                  <a:pt x="1697881" y="0"/>
                </a:lnTo>
                <a:lnTo>
                  <a:pt x="1697881" y="749871"/>
                </a:lnTo>
                <a:lnTo>
                  <a:pt x="0" y="749871"/>
                </a:lnTo>
                <a:lnTo>
                  <a:pt x="0" y="0"/>
                </a:lnTo>
                <a:close/>
              </a:path>
            </a:pathLst>
          </a:custGeom>
          <a:blipFill>
            <a:blip r:embed="rId3">
              <a:extLst>
                <a:ext uri="{96DAC541-7B7A-43D3-8B79-37D633B846F1}">
                  <asvg:svgBlip xmlns:asvg="http://schemas.microsoft.com/office/drawing/2016/SVG/main" r:embed="rId4"/>
                </a:ext>
              </a:extLst>
            </a:blip>
            <a:stretch>
              <a:fillRect r="-147324"/>
            </a:stretch>
          </a:blipFill>
        </p:spPr>
        <p:txBody>
          <a:bodyPr/>
          <a:lstStyle/>
          <a:p>
            <a:endParaRPr lang="en-MY"/>
          </a:p>
        </p:txBody>
      </p:sp>
      <p:sp>
        <p:nvSpPr>
          <p:cNvPr id="15" name="Freeform 15"/>
          <p:cNvSpPr/>
          <p:nvPr/>
        </p:nvSpPr>
        <p:spPr>
          <a:xfrm>
            <a:off x="8770021" y="9928929"/>
            <a:ext cx="1697881" cy="749871"/>
          </a:xfrm>
          <a:custGeom>
            <a:avLst/>
            <a:gdLst/>
            <a:ahLst/>
            <a:cxnLst/>
            <a:rect l="l" t="t" r="r" b="b"/>
            <a:pathLst>
              <a:path w="1697881" h="749871">
                <a:moveTo>
                  <a:pt x="0" y="0"/>
                </a:moveTo>
                <a:lnTo>
                  <a:pt x="1697881" y="0"/>
                </a:lnTo>
                <a:lnTo>
                  <a:pt x="1697881" y="749871"/>
                </a:lnTo>
                <a:lnTo>
                  <a:pt x="0" y="749871"/>
                </a:lnTo>
                <a:lnTo>
                  <a:pt x="0" y="0"/>
                </a:lnTo>
                <a:close/>
              </a:path>
            </a:pathLst>
          </a:custGeom>
          <a:blipFill>
            <a:blip r:embed="rId3">
              <a:extLst>
                <a:ext uri="{96DAC541-7B7A-43D3-8B79-37D633B846F1}">
                  <asvg:svgBlip xmlns:asvg="http://schemas.microsoft.com/office/drawing/2016/SVG/main" r:embed="rId4"/>
                </a:ext>
              </a:extLst>
            </a:blip>
            <a:stretch>
              <a:fillRect r="-147324"/>
            </a:stretch>
          </a:blipFill>
        </p:spPr>
        <p:txBody>
          <a:bodyPr/>
          <a:lstStyle/>
          <a:p>
            <a:endParaRPr lang="en-MY"/>
          </a:p>
        </p:txBody>
      </p:sp>
      <p:sp>
        <p:nvSpPr>
          <p:cNvPr id="16" name="Freeform 16"/>
          <p:cNvSpPr/>
          <p:nvPr/>
        </p:nvSpPr>
        <p:spPr>
          <a:xfrm>
            <a:off x="16523860" y="1116405"/>
            <a:ext cx="735440" cy="215750"/>
          </a:xfrm>
          <a:custGeom>
            <a:avLst/>
            <a:gdLst/>
            <a:ahLst/>
            <a:cxnLst/>
            <a:rect l="l" t="t" r="r" b="b"/>
            <a:pathLst>
              <a:path w="735440" h="215750">
                <a:moveTo>
                  <a:pt x="0" y="0"/>
                </a:moveTo>
                <a:lnTo>
                  <a:pt x="735440" y="0"/>
                </a:lnTo>
                <a:lnTo>
                  <a:pt x="735440" y="215750"/>
                </a:lnTo>
                <a:lnTo>
                  <a:pt x="0" y="2157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Freeform 17"/>
          <p:cNvSpPr/>
          <p:nvPr/>
        </p:nvSpPr>
        <p:spPr>
          <a:xfrm flipH="1">
            <a:off x="17259300" y="9412759"/>
            <a:ext cx="677286" cy="677286"/>
          </a:xfrm>
          <a:custGeom>
            <a:avLst/>
            <a:gdLst/>
            <a:ahLst/>
            <a:cxnLst/>
            <a:rect l="l" t="t" r="r" b="b"/>
            <a:pathLst>
              <a:path w="677286" h="677286">
                <a:moveTo>
                  <a:pt x="677286" y="0"/>
                </a:moveTo>
                <a:lnTo>
                  <a:pt x="0" y="0"/>
                </a:lnTo>
                <a:lnTo>
                  <a:pt x="0" y="677286"/>
                </a:lnTo>
                <a:lnTo>
                  <a:pt x="677286" y="677286"/>
                </a:lnTo>
                <a:lnTo>
                  <a:pt x="67728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8" name="Group 18"/>
          <p:cNvGrpSpPr>
            <a:grpSpLocks noChangeAspect="1"/>
          </p:cNvGrpSpPr>
          <p:nvPr/>
        </p:nvGrpSpPr>
        <p:grpSpPr>
          <a:xfrm rot="-371182">
            <a:off x="314383" y="1723501"/>
            <a:ext cx="3500319" cy="4066355"/>
            <a:chOff x="0" y="0"/>
            <a:chExt cx="5466080" cy="6350000"/>
          </a:xfrm>
        </p:grpSpPr>
        <p:sp>
          <p:nvSpPr>
            <p:cNvPr id="19" name="Freeform 19"/>
            <p:cNvSpPr/>
            <p:nvPr/>
          </p:nvSpPr>
          <p:spPr>
            <a:xfrm>
              <a:off x="0" y="0"/>
              <a:ext cx="5438261" cy="6348730"/>
            </a:xfrm>
            <a:custGeom>
              <a:avLst/>
              <a:gdLst/>
              <a:ahLst/>
              <a:cxnLst/>
              <a:rect l="l" t="t" r="r" b="b"/>
              <a:pathLst>
                <a:path w="5438261"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txBody>
            <a:bodyPr/>
            <a:lstStyle/>
            <a:p>
              <a:endParaRPr lang="en-MY"/>
            </a:p>
          </p:txBody>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t="-28233" b="-28233"/>
              </a:stretch>
            </a:blipFill>
          </p:spPr>
          <p:txBody>
            <a:bodyPr/>
            <a:lstStyle/>
            <a:p>
              <a:endParaRPr lang="en-MY"/>
            </a:p>
          </p:txBody>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txBody>
            <a:bodyPr/>
            <a:lstStyle/>
            <a:p>
              <a:endParaRPr lang="en-MY"/>
            </a:p>
          </p:txBody>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txBody>
            <a:bodyPr/>
            <a:lstStyle/>
            <a:p>
              <a:endParaRPr lang="en-MY"/>
            </a:p>
          </p:txBody>
        </p:sp>
      </p:grpSp>
      <p:grpSp>
        <p:nvGrpSpPr>
          <p:cNvPr id="23" name="Group 23"/>
          <p:cNvGrpSpPr>
            <a:grpSpLocks noChangeAspect="1"/>
          </p:cNvGrpSpPr>
          <p:nvPr/>
        </p:nvGrpSpPr>
        <p:grpSpPr>
          <a:xfrm rot="205301">
            <a:off x="3956588" y="4082244"/>
            <a:ext cx="3511044" cy="4078816"/>
            <a:chOff x="0" y="0"/>
            <a:chExt cx="5466080" cy="6350000"/>
          </a:xfrm>
        </p:grpSpPr>
        <p:sp>
          <p:nvSpPr>
            <p:cNvPr id="24" name="Freeform 24"/>
            <p:cNvSpPr/>
            <p:nvPr/>
          </p:nvSpPr>
          <p:spPr>
            <a:xfrm>
              <a:off x="0" y="0"/>
              <a:ext cx="5438261" cy="6348730"/>
            </a:xfrm>
            <a:custGeom>
              <a:avLst/>
              <a:gdLst/>
              <a:ahLst/>
              <a:cxnLst/>
              <a:rect l="l" t="t" r="r" b="b"/>
              <a:pathLst>
                <a:path w="5438261"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txBody>
            <a:bodyPr/>
            <a:lstStyle/>
            <a:p>
              <a:endParaRPr lang="en-MY"/>
            </a:p>
          </p:txBody>
        </p:sp>
        <p:sp>
          <p:nvSpPr>
            <p:cNvPr id="25" name="Freeform 2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0"/>
              <a:stretch>
                <a:fillRect t="-19444" b="-19444"/>
              </a:stretch>
            </a:blipFill>
          </p:spPr>
          <p:txBody>
            <a:bodyPr/>
            <a:lstStyle/>
            <a:p>
              <a:endParaRPr lang="en-MY"/>
            </a:p>
          </p:txBody>
        </p:sp>
        <p:sp>
          <p:nvSpPr>
            <p:cNvPr id="26" name="Freeform 2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txBody>
            <a:bodyPr/>
            <a:lstStyle/>
            <a:p>
              <a:endParaRPr lang="en-MY"/>
            </a:p>
          </p:txBody>
        </p:sp>
        <p:sp>
          <p:nvSpPr>
            <p:cNvPr id="27" name="Freeform 2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txBody>
            <a:bodyPr/>
            <a:lstStyle/>
            <a:p>
              <a:endParaRPr lang="en-MY"/>
            </a:p>
          </p:txBody>
        </p:sp>
      </p:grpSp>
      <p:grpSp>
        <p:nvGrpSpPr>
          <p:cNvPr id="28" name="Group 28"/>
          <p:cNvGrpSpPr>
            <a:grpSpLocks noChangeAspect="1"/>
          </p:cNvGrpSpPr>
          <p:nvPr/>
        </p:nvGrpSpPr>
        <p:grpSpPr>
          <a:xfrm rot="132187">
            <a:off x="10746649" y="4505499"/>
            <a:ext cx="3819750" cy="4437442"/>
            <a:chOff x="0" y="0"/>
            <a:chExt cx="5466080" cy="6350000"/>
          </a:xfrm>
        </p:grpSpPr>
        <p:sp>
          <p:nvSpPr>
            <p:cNvPr id="29" name="Freeform 29"/>
            <p:cNvSpPr/>
            <p:nvPr/>
          </p:nvSpPr>
          <p:spPr>
            <a:xfrm>
              <a:off x="0" y="0"/>
              <a:ext cx="5438261" cy="6348730"/>
            </a:xfrm>
            <a:custGeom>
              <a:avLst/>
              <a:gdLst/>
              <a:ahLst/>
              <a:cxnLst/>
              <a:rect l="l" t="t" r="r" b="b"/>
              <a:pathLst>
                <a:path w="5438261"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txBody>
            <a:bodyPr/>
            <a:lstStyle/>
            <a:p>
              <a:endParaRPr lang="en-MY"/>
            </a:p>
          </p:txBody>
        </p:sp>
        <p:sp>
          <p:nvSpPr>
            <p:cNvPr id="30" name="Freeform 3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1"/>
              <a:stretch>
                <a:fillRect t="-19530" b="-19530"/>
              </a:stretch>
            </a:blipFill>
          </p:spPr>
          <p:txBody>
            <a:bodyPr/>
            <a:lstStyle/>
            <a:p>
              <a:endParaRPr lang="en-MY"/>
            </a:p>
          </p:txBody>
        </p:sp>
        <p:sp>
          <p:nvSpPr>
            <p:cNvPr id="31" name="Freeform 3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txBody>
            <a:bodyPr/>
            <a:lstStyle/>
            <a:p>
              <a:endParaRPr lang="en-MY"/>
            </a:p>
          </p:txBody>
        </p:sp>
        <p:sp>
          <p:nvSpPr>
            <p:cNvPr id="32" name="Freeform 3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txBody>
            <a:bodyPr/>
            <a:lstStyle/>
            <a:p>
              <a:endParaRPr lang="en-MY"/>
            </a:p>
          </p:txBody>
        </p:sp>
      </p:grpSp>
      <p:grpSp>
        <p:nvGrpSpPr>
          <p:cNvPr id="33" name="Group 33"/>
          <p:cNvGrpSpPr>
            <a:grpSpLocks noChangeAspect="1"/>
          </p:cNvGrpSpPr>
          <p:nvPr/>
        </p:nvGrpSpPr>
        <p:grpSpPr>
          <a:xfrm rot="-208002">
            <a:off x="14330937" y="1693776"/>
            <a:ext cx="3432376" cy="3987426"/>
            <a:chOff x="0" y="0"/>
            <a:chExt cx="5466080" cy="6350000"/>
          </a:xfrm>
        </p:grpSpPr>
        <p:sp>
          <p:nvSpPr>
            <p:cNvPr id="34" name="Freeform 34"/>
            <p:cNvSpPr/>
            <p:nvPr/>
          </p:nvSpPr>
          <p:spPr>
            <a:xfrm>
              <a:off x="0" y="0"/>
              <a:ext cx="5438261" cy="6348730"/>
            </a:xfrm>
            <a:custGeom>
              <a:avLst/>
              <a:gdLst/>
              <a:ahLst/>
              <a:cxnLst/>
              <a:rect l="l" t="t" r="r" b="b"/>
              <a:pathLst>
                <a:path w="5438261"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txBody>
            <a:bodyPr/>
            <a:lstStyle/>
            <a:p>
              <a:endParaRPr lang="en-MY"/>
            </a:p>
          </p:txBody>
        </p:sp>
        <p:sp>
          <p:nvSpPr>
            <p:cNvPr id="35" name="Freeform 3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2"/>
              <a:stretch>
                <a:fillRect t="-19145" b="-19145"/>
              </a:stretch>
            </a:blipFill>
          </p:spPr>
          <p:txBody>
            <a:bodyPr/>
            <a:lstStyle/>
            <a:p>
              <a:endParaRPr lang="en-MY"/>
            </a:p>
          </p:txBody>
        </p:sp>
        <p:sp>
          <p:nvSpPr>
            <p:cNvPr id="36" name="Freeform 3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txBody>
            <a:bodyPr/>
            <a:lstStyle/>
            <a:p>
              <a:endParaRPr lang="en-MY"/>
            </a:p>
          </p:txBody>
        </p:sp>
        <p:sp>
          <p:nvSpPr>
            <p:cNvPr id="37" name="Freeform 3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txBody>
            <a:bodyPr/>
            <a:lstStyle/>
            <a:p>
              <a:endParaRPr lang="en-MY"/>
            </a:p>
          </p:txBody>
        </p:sp>
      </p:grpSp>
      <p:sp>
        <p:nvSpPr>
          <p:cNvPr id="38" name="TextBox 38"/>
          <p:cNvSpPr txBox="1"/>
          <p:nvPr/>
        </p:nvSpPr>
        <p:spPr>
          <a:xfrm>
            <a:off x="-218775" y="124465"/>
            <a:ext cx="6784737" cy="1043940"/>
          </a:xfrm>
          <a:prstGeom prst="rect">
            <a:avLst/>
          </a:prstGeom>
        </p:spPr>
        <p:txBody>
          <a:bodyPr wrap="square" lIns="0" tIns="0" rIns="0" bIns="0" rtlCol="0" anchor="t">
            <a:spAutoFit/>
          </a:bodyPr>
          <a:lstStyle/>
          <a:p>
            <a:pPr algn="ctr">
              <a:lnSpc>
                <a:spcPts val="9088"/>
              </a:lnSpc>
              <a:spcBef>
                <a:spcPct val="0"/>
              </a:spcBef>
            </a:pPr>
            <a:r>
              <a:rPr lang="en-US" sz="6492" dirty="0">
                <a:solidFill>
                  <a:srgbClr val="000000"/>
                </a:solidFill>
                <a:latin typeface="Lazydog"/>
                <a:ea typeface="Lazydog"/>
                <a:cs typeface="Lazydog"/>
                <a:sym typeface="Lazydog"/>
              </a:rPr>
              <a:t>Group member</a:t>
            </a:r>
          </a:p>
        </p:txBody>
      </p:sp>
      <p:sp>
        <p:nvSpPr>
          <p:cNvPr id="39" name="TextBox 39"/>
          <p:cNvSpPr txBox="1"/>
          <p:nvPr/>
        </p:nvSpPr>
        <p:spPr>
          <a:xfrm>
            <a:off x="9279342" y="4492986"/>
            <a:ext cx="9525" cy="605703"/>
          </a:xfrm>
          <a:prstGeom prst="rect">
            <a:avLst/>
          </a:prstGeom>
        </p:spPr>
        <p:txBody>
          <a:bodyPr lIns="0" tIns="0" rIns="0" bIns="0" rtlCol="0" anchor="t">
            <a:spAutoFit/>
          </a:bodyPr>
          <a:lstStyle/>
          <a:p>
            <a:pPr algn="ctr">
              <a:lnSpc>
                <a:spcPts val="4939"/>
              </a:lnSpc>
              <a:spcBef>
                <a:spcPct val="0"/>
              </a:spcBef>
            </a:pPr>
            <a:endParaRPr/>
          </a:p>
        </p:txBody>
      </p:sp>
      <p:sp>
        <p:nvSpPr>
          <p:cNvPr id="40" name="TextBox 40"/>
          <p:cNvSpPr txBox="1"/>
          <p:nvPr/>
        </p:nvSpPr>
        <p:spPr>
          <a:xfrm rot="156806">
            <a:off x="10984376" y="8259143"/>
            <a:ext cx="3374264" cy="572933"/>
          </a:xfrm>
          <a:prstGeom prst="rect">
            <a:avLst/>
          </a:prstGeom>
        </p:spPr>
        <p:txBody>
          <a:bodyPr lIns="0" tIns="0" rIns="0" bIns="0" rtlCol="0" anchor="t">
            <a:spAutoFit/>
          </a:bodyPr>
          <a:lstStyle/>
          <a:p>
            <a:pPr algn="ctr">
              <a:lnSpc>
                <a:spcPts val="4646"/>
              </a:lnSpc>
              <a:spcBef>
                <a:spcPct val="0"/>
              </a:spcBef>
            </a:pPr>
            <a:endParaRPr/>
          </a:p>
        </p:txBody>
      </p:sp>
      <p:sp>
        <p:nvSpPr>
          <p:cNvPr id="41" name="TextBox 41"/>
          <p:cNvSpPr txBox="1"/>
          <p:nvPr/>
        </p:nvSpPr>
        <p:spPr>
          <a:xfrm rot="-182564">
            <a:off x="14831851" y="5067663"/>
            <a:ext cx="2568893" cy="605957"/>
          </a:xfrm>
          <a:prstGeom prst="rect">
            <a:avLst/>
          </a:prstGeom>
        </p:spPr>
        <p:txBody>
          <a:bodyPr lIns="0" tIns="0" rIns="0" bIns="0" rtlCol="0" anchor="t">
            <a:spAutoFit/>
          </a:bodyPr>
          <a:lstStyle/>
          <a:p>
            <a:pPr algn="ctr">
              <a:lnSpc>
                <a:spcPts val="4925"/>
              </a:lnSpc>
              <a:spcBef>
                <a:spcPct val="0"/>
              </a:spcBef>
            </a:pPr>
            <a:endParaRPr/>
          </a:p>
        </p:txBody>
      </p:sp>
      <p:sp>
        <p:nvSpPr>
          <p:cNvPr id="42" name="TextBox 42"/>
          <p:cNvSpPr txBox="1"/>
          <p:nvPr/>
        </p:nvSpPr>
        <p:spPr>
          <a:xfrm rot="-450320">
            <a:off x="866889" y="4946238"/>
            <a:ext cx="3116348" cy="1455533"/>
          </a:xfrm>
          <a:prstGeom prst="rect">
            <a:avLst/>
          </a:prstGeom>
        </p:spPr>
        <p:txBody>
          <a:bodyPr lIns="0" tIns="0" rIns="0" bIns="0" rtlCol="0" anchor="t">
            <a:spAutoFit/>
          </a:bodyPr>
          <a:lstStyle/>
          <a:p>
            <a:pPr algn="ctr">
              <a:lnSpc>
                <a:spcPts val="5891"/>
              </a:lnSpc>
            </a:pPr>
            <a:r>
              <a:rPr lang="en-US" sz="4208">
                <a:solidFill>
                  <a:srgbClr val="000000"/>
                </a:solidFill>
                <a:latin typeface="Lazydog"/>
                <a:ea typeface="Lazydog"/>
                <a:cs typeface="Lazydog"/>
                <a:sym typeface="Lazydog"/>
              </a:rPr>
              <a:t>GAN LUO XI</a:t>
            </a:r>
          </a:p>
          <a:p>
            <a:pPr algn="ctr">
              <a:lnSpc>
                <a:spcPts val="5891"/>
              </a:lnSpc>
              <a:spcBef>
                <a:spcPct val="0"/>
              </a:spcBef>
            </a:pPr>
            <a:r>
              <a:rPr lang="en-US" sz="4208">
                <a:solidFill>
                  <a:srgbClr val="000000"/>
                </a:solidFill>
                <a:latin typeface="Lazydog"/>
                <a:ea typeface="Lazydog"/>
                <a:cs typeface="Lazydog"/>
                <a:sym typeface="Lazydog"/>
              </a:rPr>
              <a:t>A25CS0224 </a:t>
            </a:r>
          </a:p>
        </p:txBody>
      </p:sp>
      <p:sp>
        <p:nvSpPr>
          <p:cNvPr id="43" name="TextBox 43"/>
          <p:cNvSpPr txBox="1"/>
          <p:nvPr/>
        </p:nvSpPr>
        <p:spPr>
          <a:xfrm rot="166843">
            <a:off x="3917108" y="7285346"/>
            <a:ext cx="3316403" cy="1518196"/>
          </a:xfrm>
          <a:prstGeom prst="rect">
            <a:avLst/>
          </a:prstGeom>
        </p:spPr>
        <p:txBody>
          <a:bodyPr lIns="0" tIns="0" rIns="0" bIns="0" rtlCol="0" anchor="t">
            <a:spAutoFit/>
          </a:bodyPr>
          <a:lstStyle/>
          <a:p>
            <a:pPr algn="ctr">
              <a:lnSpc>
                <a:spcPts val="6119"/>
              </a:lnSpc>
            </a:pPr>
            <a:r>
              <a:rPr lang="en-US" sz="4371">
                <a:solidFill>
                  <a:srgbClr val="000000"/>
                </a:solidFill>
                <a:latin typeface="Lazydog"/>
                <a:ea typeface="Lazydog"/>
                <a:cs typeface="Lazydog"/>
                <a:sym typeface="Lazydog"/>
              </a:rPr>
              <a:t>TOR SI JIE</a:t>
            </a:r>
          </a:p>
          <a:p>
            <a:pPr algn="ctr">
              <a:lnSpc>
                <a:spcPts val="6119"/>
              </a:lnSpc>
              <a:spcBef>
                <a:spcPct val="0"/>
              </a:spcBef>
            </a:pPr>
            <a:r>
              <a:rPr lang="en-US" sz="4371">
                <a:solidFill>
                  <a:srgbClr val="000000"/>
                </a:solidFill>
                <a:latin typeface="Lazydog"/>
                <a:ea typeface="Lazydog"/>
                <a:cs typeface="Lazydog"/>
                <a:sym typeface="Lazydog"/>
              </a:rPr>
              <a:t>A25CS0369 </a:t>
            </a:r>
          </a:p>
        </p:txBody>
      </p:sp>
      <p:sp>
        <p:nvSpPr>
          <p:cNvPr id="44" name="TextBox 44"/>
          <p:cNvSpPr txBox="1"/>
          <p:nvPr/>
        </p:nvSpPr>
        <p:spPr>
          <a:xfrm>
            <a:off x="7363454" y="4575151"/>
            <a:ext cx="3831776" cy="1391468"/>
          </a:xfrm>
          <a:prstGeom prst="rect">
            <a:avLst/>
          </a:prstGeom>
        </p:spPr>
        <p:txBody>
          <a:bodyPr lIns="0" tIns="0" rIns="0" bIns="0" rtlCol="0" anchor="t">
            <a:spAutoFit/>
          </a:bodyPr>
          <a:lstStyle/>
          <a:p>
            <a:pPr algn="ctr">
              <a:lnSpc>
                <a:spcPts val="5588"/>
              </a:lnSpc>
            </a:pPr>
            <a:r>
              <a:rPr lang="en-US" sz="3991">
                <a:solidFill>
                  <a:srgbClr val="000000"/>
                </a:solidFill>
                <a:latin typeface="Lazydog"/>
                <a:ea typeface="Lazydog"/>
                <a:cs typeface="Lazydog"/>
                <a:sym typeface="Lazydog"/>
              </a:rPr>
              <a:t>TEO YING LING</a:t>
            </a:r>
          </a:p>
          <a:p>
            <a:pPr algn="ctr">
              <a:lnSpc>
                <a:spcPts val="5588"/>
              </a:lnSpc>
              <a:spcBef>
                <a:spcPct val="0"/>
              </a:spcBef>
            </a:pPr>
            <a:r>
              <a:rPr lang="en-US" sz="3991">
                <a:solidFill>
                  <a:srgbClr val="000000"/>
                </a:solidFill>
                <a:latin typeface="Lazydog"/>
                <a:ea typeface="Lazydog"/>
                <a:cs typeface="Lazydog"/>
                <a:sym typeface="Lazydog"/>
              </a:rPr>
              <a:t>A25CS0149</a:t>
            </a:r>
          </a:p>
        </p:txBody>
      </p:sp>
      <p:sp>
        <p:nvSpPr>
          <p:cNvPr id="45" name="TextBox 45"/>
          <p:cNvSpPr txBox="1"/>
          <p:nvPr/>
        </p:nvSpPr>
        <p:spPr>
          <a:xfrm rot="247711">
            <a:off x="9355155" y="8153157"/>
            <a:ext cx="6660001" cy="1299593"/>
          </a:xfrm>
          <a:prstGeom prst="rect">
            <a:avLst/>
          </a:prstGeom>
        </p:spPr>
        <p:txBody>
          <a:bodyPr lIns="0" tIns="0" rIns="0" bIns="0" rtlCol="0" anchor="t">
            <a:spAutoFit/>
          </a:bodyPr>
          <a:lstStyle/>
          <a:p>
            <a:pPr algn="ctr">
              <a:lnSpc>
                <a:spcPts val="5220"/>
              </a:lnSpc>
            </a:pPr>
            <a:r>
              <a:rPr lang="en-US" sz="3728">
                <a:solidFill>
                  <a:srgbClr val="000000"/>
                </a:solidFill>
                <a:latin typeface="Lazydog"/>
                <a:ea typeface="Lazydog"/>
                <a:cs typeface="Lazydog"/>
                <a:sym typeface="Lazydog"/>
              </a:rPr>
              <a:t>ANG HUI SHAN </a:t>
            </a:r>
          </a:p>
          <a:p>
            <a:pPr algn="ctr">
              <a:lnSpc>
                <a:spcPts val="5220"/>
              </a:lnSpc>
              <a:spcBef>
                <a:spcPct val="0"/>
              </a:spcBef>
            </a:pPr>
            <a:r>
              <a:rPr lang="en-US" sz="3728">
                <a:solidFill>
                  <a:srgbClr val="000000"/>
                </a:solidFill>
                <a:latin typeface="Lazydog"/>
                <a:ea typeface="Lazydog"/>
                <a:cs typeface="Lazydog"/>
                <a:sym typeface="Lazydog"/>
              </a:rPr>
              <a:t>A25CS0192 </a:t>
            </a:r>
          </a:p>
        </p:txBody>
      </p:sp>
      <p:sp>
        <p:nvSpPr>
          <p:cNvPr id="46" name="TextBox 46"/>
          <p:cNvSpPr txBox="1"/>
          <p:nvPr/>
        </p:nvSpPr>
        <p:spPr>
          <a:xfrm rot="-175434">
            <a:off x="13409187" y="4892247"/>
            <a:ext cx="5679684" cy="1440256"/>
          </a:xfrm>
          <a:prstGeom prst="rect">
            <a:avLst/>
          </a:prstGeom>
        </p:spPr>
        <p:txBody>
          <a:bodyPr lIns="0" tIns="0" rIns="0" bIns="0" rtlCol="0" anchor="t">
            <a:spAutoFit/>
          </a:bodyPr>
          <a:lstStyle/>
          <a:p>
            <a:pPr algn="ctr">
              <a:lnSpc>
                <a:spcPts val="5825"/>
              </a:lnSpc>
            </a:pPr>
            <a:r>
              <a:rPr lang="en-US" sz="4161">
                <a:solidFill>
                  <a:srgbClr val="000000"/>
                </a:solidFill>
                <a:latin typeface="Lazydog"/>
                <a:ea typeface="Lazydog"/>
                <a:cs typeface="Lazydog"/>
                <a:sym typeface="Lazydog"/>
              </a:rPr>
              <a:t>TAN JIA QI</a:t>
            </a:r>
          </a:p>
          <a:p>
            <a:pPr algn="ctr">
              <a:lnSpc>
                <a:spcPts val="5825"/>
              </a:lnSpc>
              <a:spcBef>
                <a:spcPct val="0"/>
              </a:spcBef>
            </a:pPr>
            <a:r>
              <a:rPr lang="en-US" sz="4161">
                <a:solidFill>
                  <a:srgbClr val="000000"/>
                </a:solidFill>
                <a:latin typeface="Lazydog"/>
                <a:ea typeface="Lazydog"/>
                <a:cs typeface="Lazydog"/>
                <a:sym typeface="Lazydog"/>
              </a:rPr>
              <a:t>A25CS0358 </a:t>
            </a:r>
          </a:p>
        </p:txBody>
      </p:sp>
      <p:grpSp>
        <p:nvGrpSpPr>
          <p:cNvPr id="47" name="Group 47"/>
          <p:cNvGrpSpPr/>
          <p:nvPr/>
        </p:nvGrpSpPr>
        <p:grpSpPr>
          <a:xfrm>
            <a:off x="8553504" y="94689"/>
            <a:ext cx="1352441" cy="1352441"/>
            <a:chOff x="0" y="0"/>
            <a:chExt cx="356199" cy="356199"/>
          </a:xfrm>
        </p:grpSpPr>
        <p:sp>
          <p:nvSpPr>
            <p:cNvPr id="48" name="Freeform 48"/>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2B3E56"/>
            </a:solidFill>
          </p:spPr>
          <p:txBody>
            <a:bodyPr/>
            <a:lstStyle/>
            <a:p>
              <a:endParaRPr lang="en-MY"/>
            </a:p>
          </p:txBody>
        </p:sp>
        <p:sp>
          <p:nvSpPr>
            <p:cNvPr id="49" name="TextBox 49"/>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8467779" y="0"/>
            <a:ext cx="1352441" cy="1352441"/>
            <a:chOff x="0" y="0"/>
            <a:chExt cx="356199" cy="356199"/>
          </a:xfrm>
        </p:grpSpPr>
        <p:sp>
          <p:nvSpPr>
            <p:cNvPr id="51" name="Freeform 51"/>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EEC041"/>
            </a:solidFill>
          </p:spPr>
          <p:txBody>
            <a:bodyPr/>
            <a:lstStyle/>
            <a:p>
              <a:endParaRPr lang="en-MY"/>
            </a:p>
          </p:txBody>
        </p:sp>
        <p:sp>
          <p:nvSpPr>
            <p:cNvPr id="52" name="TextBox 52"/>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8770021" y="47064"/>
            <a:ext cx="747958" cy="1050291"/>
          </a:xfrm>
          <a:prstGeom prst="rect">
            <a:avLst/>
          </a:prstGeom>
        </p:spPr>
        <p:txBody>
          <a:bodyPr lIns="0" tIns="0" rIns="0" bIns="0" rtlCol="0" anchor="t">
            <a:spAutoFit/>
          </a:bodyPr>
          <a:lstStyle/>
          <a:p>
            <a:pPr algn="ctr">
              <a:lnSpc>
                <a:spcPts val="8259"/>
              </a:lnSpc>
            </a:pPr>
            <a:r>
              <a:rPr lang="en-US" sz="5899" b="1" dirty="0">
                <a:solidFill>
                  <a:srgbClr val="000000"/>
                </a:solidFill>
                <a:latin typeface="Times New Roman Bold"/>
                <a:ea typeface="Times New Roman Bold"/>
                <a:cs typeface="Times New Roman Bold"/>
                <a:sym typeface="Times New Roman Bold"/>
              </a:rPr>
              <a:t>1</a:t>
            </a:r>
          </a:p>
        </p:txBody>
      </p:sp>
      <p:sp>
        <p:nvSpPr>
          <p:cNvPr id="54" name="TextBox 54"/>
          <p:cNvSpPr txBox="1"/>
          <p:nvPr/>
        </p:nvSpPr>
        <p:spPr>
          <a:xfrm>
            <a:off x="5573000" y="1004545"/>
            <a:ext cx="3197021" cy="483970"/>
          </a:xfrm>
          <a:prstGeom prst="rect">
            <a:avLst/>
          </a:prstGeom>
        </p:spPr>
        <p:txBody>
          <a:bodyPr lIns="0" tIns="0" rIns="0" bIns="0" rtlCol="0" anchor="t">
            <a:spAutoFit/>
          </a:bodyPr>
          <a:lstStyle/>
          <a:p>
            <a:pPr algn="l">
              <a:lnSpc>
                <a:spcPts val="3971"/>
              </a:lnSpc>
              <a:spcBef>
                <a:spcPct val="0"/>
              </a:spcBef>
            </a:pPr>
            <a:r>
              <a:rPr lang="en-US" sz="2837">
                <a:solidFill>
                  <a:srgbClr val="000000"/>
                </a:solidFill>
                <a:latin typeface="Lazydog"/>
                <a:ea typeface="Lazydog"/>
                <a:cs typeface="Lazydog"/>
                <a:sym typeface="Lazydog"/>
              </a:rPr>
              <a:t>GROUP 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A3A3"/>
        </a:solidFill>
        <a:effectLst/>
      </p:bgPr>
    </p:bg>
    <p:spTree>
      <p:nvGrpSpPr>
        <p:cNvPr id="1" name=""/>
        <p:cNvGrpSpPr/>
        <p:nvPr/>
      </p:nvGrpSpPr>
      <p:grpSpPr>
        <a:xfrm>
          <a:off x="0" y="0"/>
          <a:ext cx="0" cy="0"/>
          <a:chOff x="0" y="0"/>
          <a:chExt cx="0" cy="0"/>
        </a:xfrm>
      </p:grpSpPr>
      <p:grpSp>
        <p:nvGrpSpPr>
          <p:cNvPr id="2" name="Group 2"/>
          <p:cNvGrpSpPr/>
          <p:nvPr/>
        </p:nvGrpSpPr>
        <p:grpSpPr>
          <a:xfrm>
            <a:off x="10003241" y="1691443"/>
            <a:ext cx="7547014" cy="999391"/>
            <a:chOff x="0" y="0"/>
            <a:chExt cx="1831276" cy="242501"/>
          </a:xfrm>
        </p:grpSpPr>
        <p:sp>
          <p:nvSpPr>
            <p:cNvPr id="3" name="Freeform 3"/>
            <p:cNvSpPr/>
            <p:nvPr/>
          </p:nvSpPr>
          <p:spPr>
            <a:xfrm>
              <a:off x="0" y="0"/>
              <a:ext cx="1831276" cy="242501"/>
            </a:xfrm>
            <a:custGeom>
              <a:avLst/>
              <a:gdLst/>
              <a:ahLst/>
              <a:cxnLst/>
              <a:rect l="l" t="t" r="r" b="b"/>
              <a:pathLst>
                <a:path w="1831276" h="242501">
                  <a:moveTo>
                    <a:pt x="20517" y="0"/>
                  </a:moveTo>
                  <a:lnTo>
                    <a:pt x="1810759" y="0"/>
                  </a:lnTo>
                  <a:cubicBezTo>
                    <a:pt x="1822090" y="0"/>
                    <a:pt x="1831276" y="9186"/>
                    <a:pt x="1831276" y="20517"/>
                  </a:cubicBezTo>
                  <a:lnTo>
                    <a:pt x="1831276" y="221985"/>
                  </a:lnTo>
                  <a:cubicBezTo>
                    <a:pt x="1831276" y="233316"/>
                    <a:pt x="1822090" y="242501"/>
                    <a:pt x="1810759" y="242501"/>
                  </a:cubicBezTo>
                  <a:lnTo>
                    <a:pt x="20517" y="242501"/>
                  </a:lnTo>
                  <a:cubicBezTo>
                    <a:pt x="15075" y="242501"/>
                    <a:pt x="9857" y="240340"/>
                    <a:pt x="6009" y="236492"/>
                  </a:cubicBezTo>
                  <a:cubicBezTo>
                    <a:pt x="2162" y="232645"/>
                    <a:pt x="0" y="227426"/>
                    <a:pt x="0" y="221985"/>
                  </a:cubicBezTo>
                  <a:lnTo>
                    <a:pt x="0" y="20517"/>
                  </a:lnTo>
                  <a:cubicBezTo>
                    <a:pt x="0" y="9186"/>
                    <a:pt x="9186" y="0"/>
                    <a:pt x="20517" y="0"/>
                  </a:cubicBezTo>
                  <a:close/>
                </a:path>
              </a:pathLst>
            </a:custGeom>
            <a:solidFill>
              <a:srgbClr val="FFD45C"/>
            </a:solidFill>
          </p:spPr>
          <p:txBody>
            <a:bodyPr/>
            <a:lstStyle/>
            <a:p>
              <a:endParaRPr lang="en-MY"/>
            </a:p>
          </p:txBody>
        </p:sp>
        <p:sp>
          <p:nvSpPr>
            <p:cNvPr id="4" name="TextBox 4"/>
            <p:cNvSpPr txBox="1"/>
            <p:nvPr/>
          </p:nvSpPr>
          <p:spPr>
            <a:xfrm>
              <a:off x="0" y="-57150"/>
              <a:ext cx="1831276" cy="2996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03241" y="3145553"/>
            <a:ext cx="7547014" cy="999391"/>
            <a:chOff x="0" y="0"/>
            <a:chExt cx="1831276" cy="242501"/>
          </a:xfrm>
        </p:grpSpPr>
        <p:sp>
          <p:nvSpPr>
            <p:cNvPr id="6" name="Freeform 6"/>
            <p:cNvSpPr/>
            <p:nvPr/>
          </p:nvSpPr>
          <p:spPr>
            <a:xfrm>
              <a:off x="0" y="0"/>
              <a:ext cx="1831276" cy="242501"/>
            </a:xfrm>
            <a:custGeom>
              <a:avLst/>
              <a:gdLst/>
              <a:ahLst/>
              <a:cxnLst/>
              <a:rect l="l" t="t" r="r" b="b"/>
              <a:pathLst>
                <a:path w="1831276" h="242501">
                  <a:moveTo>
                    <a:pt x="20517" y="0"/>
                  </a:moveTo>
                  <a:lnTo>
                    <a:pt x="1810759" y="0"/>
                  </a:lnTo>
                  <a:cubicBezTo>
                    <a:pt x="1822090" y="0"/>
                    <a:pt x="1831276" y="9186"/>
                    <a:pt x="1831276" y="20517"/>
                  </a:cubicBezTo>
                  <a:lnTo>
                    <a:pt x="1831276" y="221985"/>
                  </a:lnTo>
                  <a:cubicBezTo>
                    <a:pt x="1831276" y="233316"/>
                    <a:pt x="1822090" y="242501"/>
                    <a:pt x="1810759" y="242501"/>
                  </a:cubicBezTo>
                  <a:lnTo>
                    <a:pt x="20517" y="242501"/>
                  </a:lnTo>
                  <a:cubicBezTo>
                    <a:pt x="15075" y="242501"/>
                    <a:pt x="9857" y="240340"/>
                    <a:pt x="6009" y="236492"/>
                  </a:cubicBezTo>
                  <a:cubicBezTo>
                    <a:pt x="2162" y="232645"/>
                    <a:pt x="0" y="227426"/>
                    <a:pt x="0" y="221985"/>
                  </a:cubicBezTo>
                  <a:lnTo>
                    <a:pt x="0" y="20517"/>
                  </a:lnTo>
                  <a:cubicBezTo>
                    <a:pt x="0" y="9186"/>
                    <a:pt x="9186" y="0"/>
                    <a:pt x="20517" y="0"/>
                  </a:cubicBezTo>
                  <a:close/>
                </a:path>
              </a:pathLst>
            </a:custGeom>
            <a:solidFill>
              <a:srgbClr val="FFD45C"/>
            </a:solidFill>
          </p:spPr>
          <p:txBody>
            <a:bodyPr/>
            <a:lstStyle/>
            <a:p>
              <a:endParaRPr lang="en-MY"/>
            </a:p>
          </p:txBody>
        </p:sp>
        <p:sp>
          <p:nvSpPr>
            <p:cNvPr id="7" name="TextBox 7"/>
            <p:cNvSpPr txBox="1"/>
            <p:nvPr/>
          </p:nvSpPr>
          <p:spPr>
            <a:xfrm>
              <a:off x="0" y="-57150"/>
              <a:ext cx="1831276" cy="29965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03241" y="4599663"/>
            <a:ext cx="7547014" cy="999391"/>
            <a:chOff x="0" y="0"/>
            <a:chExt cx="1831276" cy="242501"/>
          </a:xfrm>
        </p:grpSpPr>
        <p:sp>
          <p:nvSpPr>
            <p:cNvPr id="9" name="Freeform 9"/>
            <p:cNvSpPr/>
            <p:nvPr/>
          </p:nvSpPr>
          <p:spPr>
            <a:xfrm>
              <a:off x="0" y="0"/>
              <a:ext cx="1831276" cy="242501"/>
            </a:xfrm>
            <a:custGeom>
              <a:avLst/>
              <a:gdLst/>
              <a:ahLst/>
              <a:cxnLst/>
              <a:rect l="l" t="t" r="r" b="b"/>
              <a:pathLst>
                <a:path w="1831276" h="242501">
                  <a:moveTo>
                    <a:pt x="20517" y="0"/>
                  </a:moveTo>
                  <a:lnTo>
                    <a:pt x="1810759" y="0"/>
                  </a:lnTo>
                  <a:cubicBezTo>
                    <a:pt x="1822090" y="0"/>
                    <a:pt x="1831276" y="9186"/>
                    <a:pt x="1831276" y="20517"/>
                  </a:cubicBezTo>
                  <a:lnTo>
                    <a:pt x="1831276" y="221985"/>
                  </a:lnTo>
                  <a:cubicBezTo>
                    <a:pt x="1831276" y="233316"/>
                    <a:pt x="1822090" y="242501"/>
                    <a:pt x="1810759" y="242501"/>
                  </a:cubicBezTo>
                  <a:lnTo>
                    <a:pt x="20517" y="242501"/>
                  </a:lnTo>
                  <a:cubicBezTo>
                    <a:pt x="15075" y="242501"/>
                    <a:pt x="9857" y="240340"/>
                    <a:pt x="6009" y="236492"/>
                  </a:cubicBezTo>
                  <a:cubicBezTo>
                    <a:pt x="2162" y="232645"/>
                    <a:pt x="0" y="227426"/>
                    <a:pt x="0" y="221985"/>
                  </a:cubicBezTo>
                  <a:lnTo>
                    <a:pt x="0" y="20517"/>
                  </a:lnTo>
                  <a:cubicBezTo>
                    <a:pt x="0" y="9186"/>
                    <a:pt x="9186" y="0"/>
                    <a:pt x="20517" y="0"/>
                  </a:cubicBezTo>
                  <a:close/>
                </a:path>
              </a:pathLst>
            </a:custGeom>
            <a:solidFill>
              <a:srgbClr val="FFD45C"/>
            </a:solidFill>
          </p:spPr>
          <p:txBody>
            <a:bodyPr/>
            <a:lstStyle/>
            <a:p>
              <a:endParaRPr lang="en-MY"/>
            </a:p>
          </p:txBody>
        </p:sp>
        <p:sp>
          <p:nvSpPr>
            <p:cNvPr id="10" name="TextBox 10"/>
            <p:cNvSpPr txBox="1"/>
            <p:nvPr/>
          </p:nvSpPr>
          <p:spPr>
            <a:xfrm>
              <a:off x="0" y="-57150"/>
              <a:ext cx="1831276" cy="29965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003241" y="6053774"/>
            <a:ext cx="7547014" cy="999391"/>
            <a:chOff x="0" y="0"/>
            <a:chExt cx="1831276" cy="242501"/>
          </a:xfrm>
        </p:grpSpPr>
        <p:sp>
          <p:nvSpPr>
            <p:cNvPr id="12" name="Freeform 12"/>
            <p:cNvSpPr/>
            <p:nvPr/>
          </p:nvSpPr>
          <p:spPr>
            <a:xfrm>
              <a:off x="0" y="0"/>
              <a:ext cx="1831276" cy="242501"/>
            </a:xfrm>
            <a:custGeom>
              <a:avLst/>
              <a:gdLst/>
              <a:ahLst/>
              <a:cxnLst/>
              <a:rect l="l" t="t" r="r" b="b"/>
              <a:pathLst>
                <a:path w="1831276" h="242501">
                  <a:moveTo>
                    <a:pt x="20517" y="0"/>
                  </a:moveTo>
                  <a:lnTo>
                    <a:pt x="1810759" y="0"/>
                  </a:lnTo>
                  <a:cubicBezTo>
                    <a:pt x="1822090" y="0"/>
                    <a:pt x="1831276" y="9186"/>
                    <a:pt x="1831276" y="20517"/>
                  </a:cubicBezTo>
                  <a:lnTo>
                    <a:pt x="1831276" y="221985"/>
                  </a:lnTo>
                  <a:cubicBezTo>
                    <a:pt x="1831276" y="233316"/>
                    <a:pt x="1822090" y="242501"/>
                    <a:pt x="1810759" y="242501"/>
                  </a:cubicBezTo>
                  <a:lnTo>
                    <a:pt x="20517" y="242501"/>
                  </a:lnTo>
                  <a:cubicBezTo>
                    <a:pt x="15075" y="242501"/>
                    <a:pt x="9857" y="240340"/>
                    <a:pt x="6009" y="236492"/>
                  </a:cubicBezTo>
                  <a:cubicBezTo>
                    <a:pt x="2162" y="232645"/>
                    <a:pt x="0" y="227426"/>
                    <a:pt x="0" y="221985"/>
                  </a:cubicBezTo>
                  <a:lnTo>
                    <a:pt x="0" y="20517"/>
                  </a:lnTo>
                  <a:cubicBezTo>
                    <a:pt x="0" y="9186"/>
                    <a:pt x="9186" y="0"/>
                    <a:pt x="20517" y="0"/>
                  </a:cubicBezTo>
                  <a:close/>
                </a:path>
              </a:pathLst>
            </a:custGeom>
            <a:solidFill>
              <a:srgbClr val="FFD45C"/>
            </a:solidFill>
          </p:spPr>
          <p:txBody>
            <a:bodyPr/>
            <a:lstStyle/>
            <a:p>
              <a:endParaRPr lang="en-MY"/>
            </a:p>
          </p:txBody>
        </p:sp>
        <p:sp>
          <p:nvSpPr>
            <p:cNvPr id="13" name="TextBox 13"/>
            <p:cNvSpPr txBox="1"/>
            <p:nvPr/>
          </p:nvSpPr>
          <p:spPr>
            <a:xfrm>
              <a:off x="0" y="-57150"/>
              <a:ext cx="1831276" cy="299651"/>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003241" y="7507884"/>
            <a:ext cx="7547014" cy="999391"/>
            <a:chOff x="0" y="0"/>
            <a:chExt cx="1831276" cy="242501"/>
          </a:xfrm>
        </p:grpSpPr>
        <p:sp>
          <p:nvSpPr>
            <p:cNvPr id="15" name="Freeform 15"/>
            <p:cNvSpPr/>
            <p:nvPr/>
          </p:nvSpPr>
          <p:spPr>
            <a:xfrm>
              <a:off x="0" y="0"/>
              <a:ext cx="1831276" cy="242501"/>
            </a:xfrm>
            <a:custGeom>
              <a:avLst/>
              <a:gdLst/>
              <a:ahLst/>
              <a:cxnLst/>
              <a:rect l="l" t="t" r="r" b="b"/>
              <a:pathLst>
                <a:path w="1831276" h="242501">
                  <a:moveTo>
                    <a:pt x="20517" y="0"/>
                  </a:moveTo>
                  <a:lnTo>
                    <a:pt x="1810759" y="0"/>
                  </a:lnTo>
                  <a:cubicBezTo>
                    <a:pt x="1822090" y="0"/>
                    <a:pt x="1831276" y="9186"/>
                    <a:pt x="1831276" y="20517"/>
                  </a:cubicBezTo>
                  <a:lnTo>
                    <a:pt x="1831276" y="221985"/>
                  </a:lnTo>
                  <a:cubicBezTo>
                    <a:pt x="1831276" y="233316"/>
                    <a:pt x="1822090" y="242501"/>
                    <a:pt x="1810759" y="242501"/>
                  </a:cubicBezTo>
                  <a:lnTo>
                    <a:pt x="20517" y="242501"/>
                  </a:lnTo>
                  <a:cubicBezTo>
                    <a:pt x="15075" y="242501"/>
                    <a:pt x="9857" y="240340"/>
                    <a:pt x="6009" y="236492"/>
                  </a:cubicBezTo>
                  <a:cubicBezTo>
                    <a:pt x="2162" y="232645"/>
                    <a:pt x="0" y="227426"/>
                    <a:pt x="0" y="221985"/>
                  </a:cubicBezTo>
                  <a:lnTo>
                    <a:pt x="0" y="20517"/>
                  </a:lnTo>
                  <a:cubicBezTo>
                    <a:pt x="0" y="9186"/>
                    <a:pt x="9186" y="0"/>
                    <a:pt x="20517" y="0"/>
                  </a:cubicBezTo>
                  <a:close/>
                </a:path>
              </a:pathLst>
            </a:custGeom>
            <a:solidFill>
              <a:srgbClr val="FFD45C"/>
            </a:solidFill>
          </p:spPr>
          <p:txBody>
            <a:bodyPr/>
            <a:lstStyle/>
            <a:p>
              <a:endParaRPr lang="en-MY"/>
            </a:p>
          </p:txBody>
        </p:sp>
        <p:sp>
          <p:nvSpPr>
            <p:cNvPr id="16" name="TextBox 16"/>
            <p:cNvSpPr txBox="1"/>
            <p:nvPr/>
          </p:nvSpPr>
          <p:spPr>
            <a:xfrm>
              <a:off x="0" y="-57150"/>
              <a:ext cx="1831276" cy="29965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870132" y="1829351"/>
            <a:ext cx="661727" cy="66172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Y"/>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870132" y="3314365"/>
            <a:ext cx="661727" cy="66172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Y"/>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870132" y="4768496"/>
            <a:ext cx="661727" cy="66172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Y"/>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870132" y="6219319"/>
            <a:ext cx="661727" cy="66172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Y"/>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870132" y="7621736"/>
            <a:ext cx="661727" cy="66172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Y"/>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9079157" y="1881165"/>
            <a:ext cx="558099" cy="558099"/>
          </a:xfrm>
          <a:custGeom>
            <a:avLst/>
            <a:gdLst/>
            <a:ahLst/>
            <a:cxnLst/>
            <a:rect l="l" t="t" r="r" b="b"/>
            <a:pathLst>
              <a:path w="558099" h="558099">
                <a:moveTo>
                  <a:pt x="0" y="0"/>
                </a:moveTo>
                <a:lnTo>
                  <a:pt x="558099" y="0"/>
                </a:lnTo>
                <a:lnTo>
                  <a:pt x="558099" y="558099"/>
                </a:lnTo>
                <a:lnTo>
                  <a:pt x="0" y="5580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3" name="Freeform 33"/>
          <p:cNvSpPr/>
          <p:nvPr/>
        </p:nvSpPr>
        <p:spPr>
          <a:xfrm>
            <a:off x="9079157" y="3366179"/>
            <a:ext cx="558099" cy="558099"/>
          </a:xfrm>
          <a:custGeom>
            <a:avLst/>
            <a:gdLst/>
            <a:ahLst/>
            <a:cxnLst/>
            <a:rect l="l" t="t" r="r" b="b"/>
            <a:pathLst>
              <a:path w="558099" h="558099">
                <a:moveTo>
                  <a:pt x="0" y="0"/>
                </a:moveTo>
                <a:lnTo>
                  <a:pt x="558099" y="0"/>
                </a:lnTo>
                <a:lnTo>
                  <a:pt x="558099" y="558099"/>
                </a:lnTo>
                <a:lnTo>
                  <a:pt x="0" y="5580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4" name="Freeform 34"/>
          <p:cNvSpPr/>
          <p:nvPr/>
        </p:nvSpPr>
        <p:spPr>
          <a:xfrm>
            <a:off x="9079157" y="4820309"/>
            <a:ext cx="558099" cy="558099"/>
          </a:xfrm>
          <a:custGeom>
            <a:avLst/>
            <a:gdLst/>
            <a:ahLst/>
            <a:cxnLst/>
            <a:rect l="l" t="t" r="r" b="b"/>
            <a:pathLst>
              <a:path w="558099" h="558099">
                <a:moveTo>
                  <a:pt x="0" y="0"/>
                </a:moveTo>
                <a:lnTo>
                  <a:pt x="558099" y="0"/>
                </a:lnTo>
                <a:lnTo>
                  <a:pt x="558099" y="558100"/>
                </a:lnTo>
                <a:lnTo>
                  <a:pt x="0" y="558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5" name="Freeform 35"/>
          <p:cNvSpPr/>
          <p:nvPr/>
        </p:nvSpPr>
        <p:spPr>
          <a:xfrm>
            <a:off x="9079157" y="6271132"/>
            <a:ext cx="558099" cy="558099"/>
          </a:xfrm>
          <a:custGeom>
            <a:avLst/>
            <a:gdLst/>
            <a:ahLst/>
            <a:cxnLst/>
            <a:rect l="l" t="t" r="r" b="b"/>
            <a:pathLst>
              <a:path w="558099" h="558099">
                <a:moveTo>
                  <a:pt x="0" y="0"/>
                </a:moveTo>
                <a:lnTo>
                  <a:pt x="558099" y="0"/>
                </a:lnTo>
                <a:lnTo>
                  <a:pt x="558099" y="558100"/>
                </a:lnTo>
                <a:lnTo>
                  <a:pt x="0" y="558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6" name="Freeform 36"/>
          <p:cNvSpPr/>
          <p:nvPr/>
        </p:nvSpPr>
        <p:spPr>
          <a:xfrm>
            <a:off x="9079157" y="7673550"/>
            <a:ext cx="558099" cy="558099"/>
          </a:xfrm>
          <a:custGeom>
            <a:avLst/>
            <a:gdLst/>
            <a:ahLst/>
            <a:cxnLst/>
            <a:rect l="l" t="t" r="r" b="b"/>
            <a:pathLst>
              <a:path w="558099" h="558099">
                <a:moveTo>
                  <a:pt x="0" y="0"/>
                </a:moveTo>
                <a:lnTo>
                  <a:pt x="558099" y="0"/>
                </a:lnTo>
                <a:lnTo>
                  <a:pt x="558099" y="558099"/>
                </a:lnTo>
                <a:lnTo>
                  <a:pt x="0" y="5580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7" name="Group 37"/>
          <p:cNvGrpSpPr/>
          <p:nvPr/>
        </p:nvGrpSpPr>
        <p:grpSpPr>
          <a:xfrm rot="612810">
            <a:off x="-1341039" y="-1030624"/>
            <a:ext cx="6413118" cy="11804436"/>
            <a:chOff x="0" y="0"/>
            <a:chExt cx="1689052" cy="3108987"/>
          </a:xfrm>
        </p:grpSpPr>
        <p:sp>
          <p:nvSpPr>
            <p:cNvPr id="38" name="Freeform 38"/>
            <p:cNvSpPr/>
            <p:nvPr/>
          </p:nvSpPr>
          <p:spPr>
            <a:xfrm>
              <a:off x="0" y="0"/>
              <a:ext cx="1689052" cy="3108987"/>
            </a:xfrm>
            <a:custGeom>
              <a:avLst/>
              <a:gdLst/>
              <a:ahLst/>
              <a:cxnLst/>
              <a:rect l="l" t="t" r="r" b="b"/>
              <a:pathLst>
                <a:path w="1689052" h="3108987">
                  <a:moveTo>
                    <a:pt x="0" y="0"/>
                  </a:moveTo>
                  <a:lnTo>
                    <a:pt x="1689052" y="0"/>
                  </a:lnTo>
                  <a:lnTo>
                    <a:pt x="1689052" y="3108987"/>
                  </a:lnTo>
                  <a:lnTo>
                    <a:pt x="0" y="3108987"/>
                  </a:lnTo>
                  <a:close/>
                </a:path>
              </a:pathLst>
            </a:custGeom>
            <a:gradFill rotWithShape="1">
              <a:gsLst>
                <a:gs pos="0">
                  <a:srgbClr val="228D8D">
                    <a:alpha val="100000"/>
                  </a:srgbClr>
                </a:gs>
                <a:gs pos="100000">
                  <a:srgbClr val="2EA3A3">
                    <a:alpha val="0"/>
                  </a:srgbClr>
                </a:gs>
              </a:gsLst>
              <a:lin ang="0"/>
            </a:gradFill>
          </p:spPr>
          <p:txBody>
            <a:bodyPr/>
            <a:lstStyle/>
            <a:p>
              <a:endParaRPr lang="en-MY"/>
            </a:p>
          </p:txBody>
        </p:sp>
        <p:sp>
          <p:nvSpPr>
            <p:cNvPr id="39" name="TextBox 39"/>
            <p:cNvSpPr txBox="1"/>
            <p:nvPr/>
          </p:nvSpPr>
          <p:spPr>
            <a:xfrm>
              <a:off x="0" y="-57150"/>
              <a:ext cx="1689052" cy="3166137"/>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352479" y="32314"/>
            <a:ext cx="1352441" cy="1352441"/>
            <a:chOff x="0" y="0"/>
            <a:chExt cx="356199" cy="356199"/>
          </a:xfrm>
        </p:grpSpPr>
        <p:sp>
          <p:nvSpPr>
            <p:cNvPr id="41" name="Freeform 41"/>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2B3E56"/>
            </a:solidFill>
          </p:spPr>
          <p:txBody>
            <a:bodyPr/>
            <a:lstStyle/>
            <a:p>
              <a:endParaRPr lang="en-MY"/>
            </a:p>
          </p:txBody>
        </p:sp>
        <p:sp>
          <p:nvSpPr>
            <p:cNvPr id="42" name="TextBox 42"/>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352479" y="-167151"/>
            <a:ext cx="1352441" cy="1352441"/>
            <a:chOff x="0" y="0"/>
            <a:chExt cx="356199" cy="356199"/>
          </a:xfrm>
        </p:grpSpPr>
        <p:sp>
          <p:nvSpPr>
            <p:cNvPr id="44" name="Freeform 44"/>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FFFFFF"/>
            </a:solidFill>
          </p:spPr>
          <p:txBody>
            <a:bodyPr/>
            <a:lstStyle/>
            <a:p>
              <a:endParaRPr lang="en-MY"/>
            </a:p>
          </p:txBody>
        </p:sp>
        <p:sp>
          <p:nvSpPr>
            <p:cNvPr id="45" name="TextBox 45"/>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10003241" y="8962172"/>
            <a:ext cx="7547014" cy="999391"/>
            <a:chOff x="0" y="0"/>
            <a:chExt cx="1831276" cy="242501"/>
          </a:xfrm>
        </p:grpSpPr>
        <p:sp>
          <p:nvSpPr>
            <p:cNvPr id="47" name="Freeform 47"/>
            <p:cNvSpPr/>
            <p:nvPr/>
          </p:nvSpPr>
          <p:spPr>
            <a:xfrm>
              <a:off x="0" y="0"/>
              <a:ext cx="1831276" cy="242501"/>
            </a:xfrm>
            <a:custGeom>
              <a:avLst/>
              <a:gdLst/>
              <a:ahLst/>
              <a:cxnLst/>
              <a:rect l="l" t="t" r="r" b="b"/>
              <a:pathLst>
                <a:path w="1831276" h="242501">
                  <a:moveTo>
                    <a:pt x="20517" y="0"/>
                  </a:moveTo>
                  <a:lnTo>
                    <a:pt x="1810759" y="0"/>
                  </a:lnTo>
                  <a:cubicBezTo>
                    <a:pt x="1822090" y="0"/>
                    <a:pt x="1831276" y="9186"/>
                    <a:pt x="1831276" y="20517"/>
                  </a:cubicBezTo>
                  <a:lnTo>
                    <a:pt x="1831276" y="221985"/>
                  </a:lnTo>
                  <a:cubicBezTo>
                    <a:pt x="1831276" y="233316"/>
                    <a:pt x="1822090" y="242501"/>
                    <a:pt x="1810759" y="242501"/>
                  </a:cubicBezTo>
                  <a:lnTo>
                    <a:pt x="20517" y="242501"/>
                  </a:lnTo>
                  <a:cubicBezTo>
                    <a:pt x="15075" y="242501"/>
                    <a:pt x="9857" y="240340"/>
                    <a:pt x="6009" y="236492"/>
                  </a:cubicBezTo>
                  <a:cubicBezTo>
                    <a:pt x="2162" y="232645"/>
                    <a:pt x="0" y="227426"/>
                    <a:pt x="0" y="221985"/>
                  </a:cubicBezTo>
                  <a:lnTo>
                    <a:pt x="0" y="20517"/>
                  </a:lnTo>
                  <a:cubicBezTo>
                    <a:pt x="0" y="9186"/>
                    <a:pt x="9186" y="0"/>
                    <a:pt x="20517" y="0"/>
                  </a:cubicBezTo>
                  <a:close/>
                </a:path>
              </a:pathLst>
            </a:custGeom>
            <a:solidFill>
              <a:srgbClr val="FFD45C"/>
            </a:solidFill>
          </p:spPr>
          <p:txBody>
            <a:bodyPr/>
            <a:lstStyle/>
            <a:p>
              <a:endParaRPr lang="en-MY"/>
            </a:p>
          </p:txBody>
        </p:sp>
        <p:sp>
          <p:nvSpPr>
            <p:cNvPr id="48" name="TextBox 48"/>
            <p:cNvSpPr txBox="1"/>
            <p:nvPr/>
          </p:nvSpPr>
          <p:spPr>
            <a:xfrm>
              <a:off x="0" y="-57150"/>
              <a:ext cx="1831276" cy="299651"/>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a:off x="8870132" y="9127717"/>
            <a:ext cx="661727" cy="661727"/>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Y"/>
            </a:p>
          </p:txBody>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52" name="Freeform 52"/>
          <p:cNvSpPr/>
          <p:nvPr/>
        </p:nvSpPr>
        <p:spPr>
          <a:xfrm>
            <a:off x="9079157" y="9179530"/>
            <a:ext cx="558099" cy="558099"/>
          </a:xfrm>
          <a:custGeom>
            <a:avLst/>
            <a:gdLst/>
            <a:ahLst/>
            <a:cxnLst/>
            <a:rect l="l" t="t" r="r" b="b"/>
            <a:pathLst>
              <a:path w="558099" h="558099">
                <a:moveTo>
                  <a:pt x="0" y="0"/>
                </a:moveTo>
                <a:lnTo>
                  <a:pt x="558099" y="0"/>
                </a:lnTo>
                <a:lnTo>
                  <a:pt x="558099" y="558100"/>
                </a:lnTo>
                <a:lnTo>
                  <a:pt x="0" y="558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53" name="Freeform 53"/>
          <p:cNvSpPr/>
          <p:nvPr/>
        </p:nvSpPr>
        <p:spPr>
          <a:xfrm>
            <a:off x="14675981" y="3197791"/>
            <a:ext cx="895244" cy="880595"/>
          </a:xfrm>
          <a:custGeom>
            <a:avLst/>
            <a:gdLst/>
            <a:ahLst/>
            <a:cxnLst/>
            <a:rect l="l" t="t" r="r" b="b"/>
            <a:pathLst>
              <a:path w="895244" h="880595">
                <a:moveTo>
                  <a:pt x="0" y="0"/>
                </a:moveTo>
                <a:lnTo>
                  <a:pt x="895244" y="0"/>
                </a:lnTo>
                <a:lnTo>
                  <a:pt x="895244" y="880594"/>
                </a:lnTo>
                <a:lnTo>
                  <a:pt x="0" y="880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54" name="Freeform 54"/>
          <p:cNvSpPr/>
          <p:nvPr/>
        </p:nvSpPr>
        <p:spPr>
          <a:xfrm>
            <a:off x="12571590" y="4692632"/>
            <a:ext cx="889933" cy="813454"/>
          </a:xfrm>
          <a:custGeom>
            <a:avLst/>
            <a:gdLst/>
            <a:ahLst/>
            <a:cxnLst/>
            <a:rect l="l" t="t" r="r" b="b"/>
            <a:pathLst>
              <a:path w="889933" h="813454">
                <a:moveTo>
                  <a:pt x="0" y="0"/>
                </a:moveTo>
                <a:lnTo>
                  <a:pt x="889933" y="0"/>
                </a:lnTo>
                <a:lnTo>
                  <a:pt x="889933" y="813454"/>
                </a:lnTo>
                <a:lnTo>
                  <a:pt x="0" y="813454"/>
                </a:lnTo>
                <a:lnTo>
                  <a:pt x="0" y="0"/>
                </a:lnTo>
                <a:close/>
              </a:path>
            </a:pathLst>
          </a:custGeom>
          <a:blipFill>
            <a:blip r:embed="rId6"/>
            <a:stretch>
              <a:fillRect/>
            </a:stretch>
          </a:blipFill>
        </p:spPr>
        <p:txBody>
          <a:bodyPr/>
          <a:lstStyle/>
          <a:p>
            <a:endParaRPr lang="en-MY"/>
          </a:p>
        </p:txBody>
      </p:sp>
      <p:sp>
        <p:nvSpPr>
          <p:cNvPr id="55" name="Freeform 55"/>
          <p:cNvSpPr/>
          <p:nvPr/>
        </p:nvSpPr>
        <p:spPr>
          <a:xfrm>
            <a:off x="12951573" y="6146929"/>
            <a:ext cx="1030403" cy="813081"/>
          </a:xfrm>
          <a:custGeom>
            <a:avLst/>
            <a:gdLst/>
            <a:ahLst/>
            <a:cxnLst/>
            <a:rect l="l" t="t" r="r" b="b"/>
            <a:pathLst>
              <a:path w="1030403" h="813081">
                <a:moveTo>
                  <a:pt x="0" y="0"/>
                </a:moveTo>
                <a:lnTo>
                  <a:pt x="1030402" y="0"/>
                </a:lnTo>
                <a:lnTo>
                  <a:pt x="1030402" y="813081"/>
                </a:lnTo>
                <a:lnTo>
                  <a:pt x="0" y="8130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56" name="Freeform 56"/>
          <p:cNvSpPr/>
          <p:nvPr/>
        </p:nvSpPr>
        <p:spPr>
          <a:xfrm>
            <a:off x="12951573" y="7596090"/>
            <a:ext cx="870040" cy="832655"/>
          </a:xfrm>
          <a:custGeom>
            <a:avLst/>
            <a:gdLst/>
            <a:ahLst/>
            <a:cxnLst/>
            <a:rect l="l" t="t" r="r" b="b"/>
            <a:pathLst>
              <a:path w="870040" h="832655">
                <a:moveTo>
                  <a:pt x="0" y="0"/>
                </a:moveTo>
                <a:lnTo>
                  <a:pt x="870040" y="0"/>
                </a:lnTo>
                <a:lnTo>
                  <a:pt x="870040" y="832655"/>
                </a:lnTo>
                <a:lnTo>
                  <a:pt x="0" y="832655"/>
                </a:lnTo>
                <a:lnTo>
                  <a:pt x="0" y="0"/>
                </a:lnTo>
                <a:close/>
              </a:path>
            </a:pathLst>
          </a:custGeom>
          <a:blipFill>
            <a:blip r:embed="rId9"/>
            <a:stretch>
              <a:fillRect/>
            </a:stretch>
          </a:blipFill>
        </p:spPr>
        <p:txBody>
          <a:bodyPr/>
          <a:lstStyle/>
          <a:p>
            <a:endParaRPr lang="en-MY"/>
          </a:p>
        </p:txBody>
      </p:sp>
      <p:sp>
        <p:nvSpPr>
          <p:cNvPr id="57" name="Freeform 57"/>
          <p:cNvSpPr/>
          <p:nvPr/>
        </p:nvSpPr>
        <p:spPr>
          <a:xfrm>
            <a:off x="13065733" y="9064230"/>
            <a:ext cx="791579" cy="788701"/>
          </a:xfrm>
          <a:custGeom>
            <a:avLst/>
            <a:gdLst/>
            <a:ahLst/>
            <a:cxnLst/>
            <a:rect l="l" t="t" r="r" b="b"/>
            <a:pathLst>
              <a:path w="791579" h="788701">
                <a:moveTo>
                  <a:pt x="0" y="0"/>
                </a:moveTo>
                <a:lnTo>
                  <a:pt x="791579" y="0"/>
                </a:lnTo>
                <a:lnTo>
                  <a:pt x="791579" y="788701"/>
                </a:lnTo>
                <a:lnTo>
                  <a:pt x="0" y="7887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58" name="Freeform 58"/>
          <p:cNvSpPr/>
          <p:nvPr/>
        </p:nvSpPr>
        <p:spPr>
          <a:xfrm>
            <a:off x="201027" y="4742397"/>
            <a:ext cx="7400659" cy="5503399"/>
          </a:xfrm>
          <a:custGeom>
            <a:avLst/>
            <a:gdLst/>
            <a:ahLst/>
            <a:cxnLst/>
            <a:rect l="l" t="t" r="r" b="b"/>
            <a:pathLst>
              <a:path w="7400659" h="5503399">
                <a:moveTo>
                  <a:pt x="0" y="0"/>
                </a:moveTo>
                <a:lnTo>
                  <a:pt x="7400659" y="0"/>
                </a:lnTo>
                <a:lnTo>
                  <a:pt x="7400659" y="5503400"/>
                </a:lnTo>
                <a:lnTo>
                  <a:pt x="0" y="5503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grpSp>
        <p:nvGrpSpPr>
          <p:cNvPr id="59" name="Group 59"/>
          <p:cNvGrpSpPr/>
          <p:nvPr/>
        </p:nvGrpSpPr>
        <p:grpSpPr>
          <a:xfrm>
            <a:off x="10021525" y="325437"/>
            <a:ext cx="7547014" cy="999391"/>
            <a:chOff x="0" y="0"/>
            <a:chExt cx="1831276" cy="242501"/>
          </a:xfrm>
        </p:grpSpPr>
        <p:sp>
          <p:nvSpPr>
            <p:cNvPr id="60" name="Freeform 60"/>
            <p:cNvSpPr/>
            <p:nvPr/>
          </p:nvSpPr>
          <p:spPr>
            <a:xfrm>
              <a:off x="0" y="0"/>
              <a:ext cx="1831276" cy="242501"/>
            </a:xfrm>
            <a:custGeom>
              <a:avLst/>
              <a:gdLst/>
              <a:ahLst/>
              <a:cxnLst/>
              <a:rect l="l" t="t" r="r" b="b"/>
              <a:pathLst>
                <a:path w="1831276" h="242501">
                  <a:moveTo>
                    <a:pt x="20517" y="0"/>
                  </a:moveTo>
                  <a:lnTo>
                    <a:pt x="1810759" y="0"/>
                  </a:lnTo>
                  <a:cubicBezTo>
                    <a:pt x="1822090" y="0"/>
                    <a:pt x="1831276" y="9186"/>
                    <a:pt x="1831276" y="20517"/>
                  </a:cubicBezTo>
                  <a:lnTo>
                    <a:pt x="1831276" y="221985"/>
                  </a:lnTo>
                  <a:cubicBezTo>
                    <a:pt x="1831276" y="233316"/>
                    <a:pt x="1822090" y="242501"/>
                    <a:pt x="1810759" y="242501"/>
                  </a:cubicBezTo>
                  <a:lnTo>
                    <a:pt x="20517" y="242501"/>
                  </a:lnTo>
                  <a:cubicBezTo>
                    <a:pt x="15075" y="242501"/>
                    <a:pt x="9857" y="240340"/>
                    <a:pt x="6009" y="236492"/>
                  </a:cubicBezTo>
                  <a:cubicBezTo>
                    <a:pt x="2162" y="232645"/>
                    <a:pt x="0" y="227426"/>
                    <a:pt x="0" y="221985"/>
                  </a:cubicBezTo>
                  <a:lnTo>
                    <a:pt x="0" y="20517"/>
                  </a:lnTo>
                  <a:cubicBezTo>
                    <a:pt x="0" y="9186"/>
                    <a:pt x="9186" y="0"/>
                    <a:pt x="20517" y="0"/>
                  </a:cubicBezTo>
                  <a:close/>
                </a:path>
              </a:pathLst>
            </a:custGeom>
            <a:solidFill>
              <a:srgbClr val="FFD45C"/>
            </a:solidFill>
          </p:spPr>
          <p:txBody>
            <a:bodyPr/>
            <a:lstStyle/>
            <a:p>
              <a:endParaRPr lang="en-MY"/>
            </a:p>
          </p:txBody>
        </p:sp>
        <p:sp>
          <p:nvSpPr>
            <p:cNvPr id="61" name="TextBox 61"/>
            <p:cNvSpPr txBox="1"/>
            <p:nvPr/>
          </p:nvSpPr>
          <p:spPr>
            <a:xfrm>
              <a:off x="0" y="-57150"/>
              <a:ext cx="1831276" cy="299651"/>
            </a:xfrm>
            <a:prstGeom prst="rect">
              <a:avLst/>
            </a:prstGeom>
          </p:spPr>
          <p:txBody>
            <a:bodyPr lIns="50800" tIns="50800" rIns="50800" bIns="50800" rtlCol="0" anchor="ctr"/>
            <a:lstStyle/>
            <a:p>
              <a:pPr algn="ctr">
                <a:lnSpc>
                  <a:spcPts val="2659"/>
                </a:lnSpc>
              </a:pPr>
              <a:endParaRPr/>
            </a:p>
          </p:txBody>
        </p:sp>
      </p:grpSp>
      <p:grpSp>
        <p:nvGrpSpPr>
          <p:cNvPr id="62" name="Group 62"/>
          <p:cNvGrpSpPr/>
          <p:nvPr/>
        </p:nvGrpSpPr>
        <p:grpSpPr>
          <a:xfrm>
            <a:off x="8888416" y="463345"/>
            <a:ext cx="661727" cy="661727"/>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MY"/>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65" name="Freeform 65"/>
          <p:cNvSpPr/>
          <p:nvPr/>
        </p:nvSpPr>
        <p:spPr>
          <a:xfrm>
            <a:off x="9097441" y="515159"/>
            <a:ext cx="558099" cy="558099"/>
          </a:xfrm>
          <a:custGeom>
            <a:avLst/>
            <a:gdLst/>
            <a:ahLst/>
            <a:cxnLst/>
            <a:rect l="l" t="t" r="r" b="b"/>
            <a:pathLst>
              <a:path w="558099" h="558099">
                <a:moveTo>
                  <a:pt x="0" y="0"/>
                </a:moveTo>
                <a:lnTo>
                  <a:pt x="558099" y="0"/>
                </a:lnTo>
                <a:lnTo>
                  <a:pt x="558099" y="558099"/>
                </a:lnTo>
                <a:lnTo>
                  <a:pt x="0" y="5580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66" name="Freeform 66"/>
          <p:cNvSpPr/>
          <p:nvPr/>
        </p:nvSpPr>
        <p:spPr>
          <a:xfrm>
            <a:off x="13308889" y="376393"/>
            <a:ext cx="805154" cy="876900"/>
          </a:xfrm>
          <a:custGeom>
            <a:avLst/>
            <a:gdLst/>
            <a:ahLst/>
            <a:cxnLst/>
            <a:rect l="l" t="t" r="r" b="b"/>
            <a:pathLst>
              <a:path w="805154" h="876900">
                <a:moveTo>
                  <a:pt x="0" y="0"/>
                </a:moveTo>
                <a:lnTo>
                  <a:pt x="805154" y="0"/>
                </a:lnTo>
                <a:lnTo>
                  <a:pt x="805154" y="876900"/>
                </a:lnTo>
                <a:lnTo>
                  <a:pt x="0" y="8769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67" name="Freeform 67"/>
          <p:cNvSpPr/>
          <p:nvPr/>
        </p:nvSpPr>
        <p:spPr>
          <a:xfrm>
            <a:off x="14140791" y="1801460"/>
            <a:ext cx="779358" cy="779358"/>
          </a:xfrm>
          <a:custGeom>
            <a:avLst/>
            <a:gdLst/>
            <a:ahLst/>
            <a:cxnLst/>
            <a:rect l="l" t="t" r="r" b="b"/>
            <a:pathLst>
              <a:path w="779358" h="779358">
                <a:moveTo>
                  <a:pt x="0" y="0"/>
                </a:moveTo>
                <a:lnTo>
                  <a:pt x="779358" y="0"/>
                </a:lnTo>
                <a:lnTo>
                  <a:pt x="779358" y="779357"/>
                </a:lnTo>
                <a:lnTo>
                  <a:pt x="0" y="77935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sp>
        <p:nvSpPr>
          <p:cNvPr id="68" name="TextBox 68"/>
          <p:cNvSpPr txBox="1"/>
          <p:nvPr/>
        </p:nvSpPr>
        <p:spPr>
          <a:xfrm>
            <a:off x="654721" y="-120086"/>
            <a:ext cx="747958" cy="1050291"/>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2</a:t>
            </a:r>
          </a:p>
        </p:txBody>
      </p:sp>
      <p:sp>
        <p:nvSpPr>
          <p:cNvPr id="69" name="TextBox 69"/>
          <p:cNvSpPr txBox="1"/>
          <p:nvPr/>
        </p:nvSpPr>
        <p:spPr>
          <a:xfrm>
            <a:off x="1318633" y="2251530"/>
            <a:ext cx="5393976" cy="1456076"/>
          </a:xfrm>
          <a:prstGeom prst="rect">
            <a:avLst/>
          </a:prstGeom>
        </p:spPr>
        <p:txBody>
          <a:bodyPr lIns="0" tIns="0" rIns="0" bIns="0" rtlCol="0" anchor="t">
            <a:spAutoFit/>
          </a:bodyPr>
          <a:lstStyle/>
          <a:p>
            <a:pPr algn="l">
              <a:lnSpc>
                <a:spcPts val="11899"/>
              </a:lnSpc>
              <a:spcBef>
                <a:spcPct val="0"/>
              </a:spcBef>
            </a:pPr>
            <a:r>
              <a:rPr lang="en-US" sz="8499">
                <a:solidFill>
                  <a:srgbClr val="FFFFFF"/>
                </a:solidFill>
                <a:latin typeface="Lazydog"/>
                <a:ea typeface="Lazydog"/>
                <a:cs typeface="Lazydog"/>
                <a:sym typeface="Lazydog"/>
              </a:rPr>
              <a:t>CONTENTS:</a:t>
            </a:r>
          </a:p>
        </p:txBody>
      </p:sp>
      <p:sp>
        <p:nvSpPr>
          <p:cNvPr id="70" name="TextBox 70"/>
          <p:cNvSpPr txBox="1"/>
          <p:nvPr/>
        </p:nvSpPr>
        <p:spPr>
          <a:xfrm>
            <a:off x="10378529" y="1866813"/>
            <a:ext cx="7487957" cy="572451"/>
          </a:xfrm>
          <a:prstGeom prst="rect">
            <a:avLst/>
          </a:prstGeom>
        </p:spPr>
        <p:txBody>
          <a:bodyPr lIns="0" tIns="0" rIns="0" bIns="0" rtlCol="0" anchor="t">
            <a:spAutoFit/>
          </a:bodyPr>
          <a:lstStyle/>
          <a:p>
            <a:pPr algn="l">
              <a:lnSpc>
                <a:spcPts val="4558"/>
              </a:lnSpc>
              <a:spcBef>
                <a:spcPct val="0"/>
              </a:spcBef>
            </a:pPr>
            <a:r>
              <a:rPr lang="en-US" sz="3256" b="1" i="1">
                <a:solidFill>
                  <a:srgbClr val="000000"/>
                </a:solidFill>
                <a:latin typeface="Asap Bold Italics"/>
                <a:ea typeface="Asap Bold Italics"/>
                <a:cs typeface="Asap Bold Italics"/>
                <a:sym typeface="Asap Bold Italics"/>
              </a:rPr>
              <a:t>2 Vision &amp; Mission</a:t>
            </a:r>
          </a:p>
        </p:txBody>
      </p:sp>
      <p:sp>
        <p:nvSpPr>
          <p:cNvPr id="71" name="TextBox 71"/>
          <p:cNvSpPr txBox="1"/>
          <p:nvPr/>
        </p:nvSpPr>
        <p:spPr>
          <a:xfrm>
            <a:off x="10416738" y="3320923"/>
            <a:ext cx="5784302" cy="572451"/>
          </a:xfrm>
          <a:prstGeom prst="rect">
            <a:avLst/>
          </a:prstGeom>
        </p:spPr>
        <p:txBody>
          <a:bodyPr lIns="0" tIns="0" rIns="0" bIns="0" rtlCol="0" anchor="t">
            <a:spAutoFit/>
          </a:bodyPr>
          <a:lstStyle/>
          <a:p>
            <a:pPr algn="l">
              <a:lnSpc>
                <a:spcPts val="4558"/>
              </a:lnSpc>
              <a:spcBef>
                <a:spcPct val="0"/>
              </a:spcBef>
            </a:pPr>
            <a:r>
              <a:rPr lang="en-US" sz="3256" b="1" i="1">
                <a:solidFill>
                  <a:srgbClr val="000000"/>
                </a:solidFill>
                <a:latin typeface="Asap Bold Italics"/>
                <a:ea typeface="Asap Bold Italics"/>
                <a:cs typeface="Asap Bold Italics"/>
                <a:sym typeface="Asap Bold Italics"/>
              </a:rPr>
              <a:t>3 Problem Statement</a:t>
            </a:r>
          </a:p>
        </p:txBody>
      </p:sp>
      <p:sp>
        <p:nvSpPr>
          <p:cNvPr id="72" name="TextBox 72"/>
          <p:cNvSpPr txBox="1"/>
          <p:nvPr/>
        </p:nvSpPr>
        <p:spPr>
          <a:xfrm>
            <a:off x="10416738" y="4747828"/>
            <a:ext cx="7184877" cy="572451"/>
          </a:xfrm>
          <a:prstGeom prst="rect">
            <a:avLst/>
          </a:prstGeom>
        </p:spPr>
        <p:txBody>
          <a:bodyPr lIns="0" tIns="0" rIns="0" bIns="0" rtlCol="0" anchor="t">
            <a:spAutoFit/>
          </a:bodyPr>
          <a:lstStyle/>
          <a:p>
            <a:pPr algn="l">
              <a:lnSpc>
                <a:spcPts val="4558"/>
              </a:lnSpc>
              <a:spcBef>
                <a:spcPct val="0"/>
              </a:spcBef>
            </a:pPr>
            <a:r>
              <a:rPr lang="en-US" sz="3256" b="1" i="1">
                <a:solidFill>
                  <a:srgbClr val="000000"/>
                </a:solidFill>
                <a:latin typeface="Asap Bold Italics"/>
                <a:ea typeface="Asap Bold Italics"/>
                <a:cs typeface="Asap Bold Italics"/>
                <a:sym typeface="Asap Bold Italics"/>
              </a:rPr>
              <a:t>4 Solution</a:t>
            </a:r>
          </a:p>
        </p:txBody>
      </p:sp>
      <p:sp>
        <p:nvSpPr>
          <p:cNvPr id="73" name="TextBox 73"/>
          <p:cNvSpPr txBox="1"/>
          <p:nvPr/>
        </p:nvSpPr>
        <p:spPr>
          <a:xfrm>
            <a:off x="10416738" y="6225877"/>
            <a:ext cx="5520167" cy="572451"/>
          </a:xfrm>
          <a:prstGeom prst="rect">
            <a:avLst/>
          </a:prstGeom>
        </p:spPr>
        <p:txBody>
          <a:bodyPr lIns="0" tIns="0" rIns="0" bIns="0" rtlCol="0" anchor="t">
            <a:spAutoFit/>
          </a:bodyPr>
          <a:lstStyle/>
          <a:p>
            <a:pPr algn="l">
              <a:lnSpc>
                <a:spcPts val="4558"/>
              </a:lnSpc>
              <a:spcBef>
                <a:spcPct val="0"/>
              </a:spcBef>
            </a:pPr>
            <a:r>
              <a:rPr lang="en-US" sz="3256" b="1" i="1">
                <a:solidFill>
                  <a:srgbClr val="000000"/>
                </a:solidFill>
                <a:latin typeface="Asap Bold Italics"/>
                <a:ea typeface="Asap Bold Italics"/>
                <a:cs typeface="Asap Bold Italics"/>
                <a:sym typeface="Asap Bold Italics"/>
              </a:rPr>
              <a:t>5 Teamwork</a:t>
            </a:r>
          </a:p>
        </p:txBody>
      </p:sp>
      <p:sp>
        <p:nvSpPr>
          <p:cNvPr id="74" name="TextBox 74"/>
          <p:cNvSpPr txBox="1"/>
          <p:nvPr/>
        </p:nvSpPr>
        <p:spPr>
          <a:xfrm>
            <a:off x="10416738" y="7628294"/>
            <a:ext cx="5297990" cy="572451"/>
          </a:xfrm>
          <a:prstGeom prst="rect">
            <a:avLst/>
          </a:prstGeom>
        </p:spPr>
        <p:txBody>
          <a:bodyPr lIns="0" tIns="0" rIns="0" bIns="0" rtlCol="0" anchor="t">
            <a:spAutoFit/>
          </a:bodyPr>
          <a:lstStyle/>
          <a:p>
            <a:pPr algn="l">
              <a:lnSpc>
                <a:spcPts val="4558"/>
              </a:lnSpc>
              <a:spcBef>
                <a:spcPct val="0"/>
              </a:spcBef>
            </a:pPr>
            <a:r>
              <a:rPr lang="en-US" sz="3256" b="1" i="1">
                <a:solidFill>
                  <a:srgbClr val="000000"/>
                </a:solidFill>
                <a:latin typeface="Asap Bold Italics"/>
                <a:ea typeface="Asap Bold Italics"/>
                <a:cs typeface="Asap Bold Italics"/>
                <a:sym typeface="Asap Bold Italics"/>
              </a:rPr>
              <a:t>6 Prototype</a:t>
            </a:r>
          </a:p>
        </p:txBody>
      </p:sp>
      <p:sp>
        <p:nvSpPr>
          <p:cNvPr id="75" name="TextBox 75"/>
          <p:cNvSpPr txBox="1"/>
          <p:nvPr/>
        </p:nvSpPr>
        <p:spPr>
          <a:xfrm>
            <a:off x="10416738" y="9134275"/>
            <a:ext cx="5520167" cy="572451"/>
          </a:xfrm>
          <a:prstGeom prst="rect">
            <a:avLst/>
          </a:prstGeom>
        </p:spPr>
        <p:txBody>
          <a:bodyPr lIns="0" tIns="0" rIns="0" bIns="0" rtlCol="0" anchor="t">
            <a:spAutoFit/>
          </a:bodyPr>
          <a:lstStyle/>
          <a:p>
            <a:pPr algn="l">
              <a:lnSpc>
                <a:spcPts val="4558"/>
              </a:lnSpc>
              <a:spcBef>
                <a:spcPct val="0"/>
              </a:spcBef>
            </a:pPr>
            <a:r>
              <a:rPr lang="en-US" sz="3256" b="1" i="1">
                <a:solidFill>
                  <a:srgbClr val="000000"/>
                </a:solidFill>
                <a:latin typeface="Asap Bold Italics"/>
                <a:ea typeface="Asap Bold Italics"/>
                <a:cs typeface="Asap Bold Italics"/>
                <a:sym typeface="Asap Bold Italics"/>
              </a:rPr>
              <a:t>7 Conclusion</a:t>
            </a:r>
          </a:p>
        </p:txBody>
      </p:sp>
      <p:sp>
        <p:nvSpPr>
          <p:cNvPr id="76" name="TextBox 76"/>
          <p:cNvSpPr txBox="1"/>
          <p:nvPr/>
        </p:nvSpPr>
        <p:spPr>
          <a:xfrm>
            <a:off x="10396813" y="500807"/>
            <a:ext cx="7487957" cy="572451"/>
          </a:xfrm>
          <a:prstGeom prst="rect">
            <a:avLst/>
          </a:prstGeom>
        </p:spPr>
        <p:txBody>
          <a:bodyPr lIns="0" tIns="0" rIns="0" bIns="0" rtlCol="0" anchor="t">
            <a:spAutoFit/>
          </a:bodyPr>
          <a:lstStyle/>
          <a:p>
            <a:pPr algn="l">
              <a:lnSpc>
                <a:spcPts val="4558"/>
              </a:lnSpc>
              <a:spcBef>
                <a:spcPct val="0"/>
              </a:spcBef>
            </a:pPr>
            <a:r>
              <a:rPr lang="en-US" sz="3256" b="1" i="1">
                <a:solidFill>
                  <a:srgbClr val="000000"/>
                </a:solidFill>
                <a:latin typeface="Asap Bold Italics"/>
                <a:ea typeface="Asap Bold Italics"/>
                <a:cs typeface="Asap Bold Italics"/>
                <a:sym typeface="Asap Bold Italics"/>
              </a:rPr>
              <a:t>1 Introduction</a:t>
            </a:r>
          </a:p>
        </p:txBody>
      </p:sp>
      <p:sp>
        <p:nvSpPr>
          <p:cNvPr id="77" name="Freeform 77"/>
          <p:cNvSpPr/>
          <p:nvPr/>
        </p:nvSpPr>
        <p:spPr>
          <a:xfrm>
            <a:off x="4694769" y="3404542"/>
            <a:ext cx="3394313" cy="606127"/>
          </a:xfrm>
          <a:custGeom>
            <a:avLst/>
            <a:gdLst/>
            <a:ahLst/>
            <a:cxnLst/>
            <a:rect l="l" t="t" r="r" b="b"/>
            <a:pathLst>
              <a:path w="3394313" h="606127">
                <a:moveTo>
                  <a:pt x="0" y="0"/>
                </a:moveTo>
                <a:lnTo>
                  <a:pt x="3394313" y="0"/>
                </a:lnTo>
                <a:lnTo>
                  <a:pt x="3394313" y="606127"/>
                </a:lnTo>
                <a:lnTo>
                  <a:pt x="0" y="6061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MY"/>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EFC7"/>
        </a:solidFill>
        <a:effectLst/>
      </p:bgPr>
    </p:bg>
    <p:spTree>
      <p:nvGrpSpPr>
        <p:cNvPr id="1" name=""/>
        <p:cNvGrpSpPr/>
        <p:nvPr/>
      </p:nvGrpSpPr>
      <p:grpSpPr>
        <a:xfrm>
          <a:off x="0" y="0"/>
          <a:ext cx="0" cy="0"/>
          <a:chOff x="0" y="0"/>
          <a:chExt cx="0" cy="0"/>
        </a:xfrm>
      </p:grpSpPr>
      <p:grpSp>
        <p:nvGrpSpPr>
          <p:cNvPr id="2" name="Group 2"/>
          <p:cNvGrpSpPr/>
          <p:nvPr/>
        </p:nvGrpSpPr>
        <p:grpSpPr>
          <a:xfrm rot="-517359">
            <a:off x="6117097" y="7289004"/>
            <a:ext cx="15881951" cy="5013787"/>
            <a:chOff x="0" y="0"/>
            <a:chExt cx="4182901" cy="1320503"/>
          </a:xfrm>
        </p:grpSpPr>
        <p:sp>
          <p:nvSpPr>
            <p:cNvPr id="3" name="Freeform 3"/>
            <p:cNvSpPr/>
            <p:nvPr/>
          </p:nvSpPr>
          <p:spPr>
            <a:xfrm>
              <a:off x="0" y="0"/>
              <a:ext cx="4182900" cy="1320504"/>
            </a:xfrm>
            <a:custGeom>
              <a:avLst/>
              <a:gdLst/>
              <a:ahLst/>
              <a:cxnLst/>
              <a:rect l="l" t="t" r="r" b="b"/>
              <a:pathLst>
                <a:path w="4182900" h="1320504">
                  <a:moveTo>
                    <a:pt x="2091450" y="0"/>
                  </a:moveTo>
                  <a:cubicBezTo>
                    <a:pt x="936374" y="0"/>
                    <a:pt x="0" y="295605"/>
                    <a:pt x="0" y="660252"/>
                  </a:cubicBezTo>
                  <a:cubicBezTo>
                    <a:pt x="0" y="1024899"/>
                    <a:pt x="936374" y="1320504"/>
                    <a:pt x="2091450" y="1320504"/>
                  </a:cubicBezTo>
                  <a:cubicBezTo>
                    <a:pt x="3246526" y="1320504"/>
                    <a:pt x="4182900" y="1024899"/>
                    <a:pt x="4182900" y="660252"/>
                  </a:cubicBezTo>
                  <a:cubicBezTo>
                    <a:pt x="4182900" y="295605"/>
                    <a:pt x="3246526" y="0"/>
                    <a:pt x="2091450" y="0"/>
                  </a:cubicBezTo>
                  <a:close/>
                </a:path>
              </a:pathLst>
            </a:custGeom>
            <a:solidFill>
              <a:srgbClr val="2EA3A3"/>
            </a:solidFill>
          </p:spPr>
          <p:txBody>
            <a:bodyPr/>
            <a:lstStyle/>
            <a:p>
              <a:endParaRPr lang="en-MY"/>
            </a:p>
          </p:txBody>
        </p:sp>
        <p:sp>
          <p:nvSpPr>
            <p:cNvPr id="4" name="TextBox 4"/>
            <p:cNvSpPr txBox="1"/>
            <p:nvPr/>
          </p:nvSpPr>
          <p:spPr>
            <a:xfrm>
              <a:off x="392147" y="66647"/>
              <a:ext cx="3398607" cy="11300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820221" y="7358334"/>
            <a:ext cx="7878093" cy="2062628"/>
          </a:xfrm>
          <a:custGeom>
            <a:avLst/>
            <a:gdLst/>
            <a:ahLst/>
            <a:cxnLst/>
            <a:rect l="l" t="t" r="r" b="b"/>
            <a:pathLst>
              <a:path w="7878093" h="2062628">
                <a:moveTo>
                  <a:pt x="0" y="0"/>
                </a:moveTo>
                <a:lnTo>
                  <a:pt x="7878093" y="0"/>
                </a:lnTo>
                <a:lnTo>
                  <a:pt x="7878093" y="2062628"/>
                </a:lnTo>
                <a:lnTo>
                  <a:pt x="0" y="2062628"/>
                </a:lnTo>
                <a:lnTo>
                  <a:pt x="0" y="0"/>
                </a:lnTo>
                <a:close/>
              </a:path>
            </a:pathLst>
          </a:custGeom>
          <a:blipFill>
            <a:blip r:embed="rId2">
              <a:alphaModFix amt="34000"/>
            </a:blip>
            <a:stretch>
              <a:fillRect/>
            </a:stretch>
          </a:blipFill>
        </p:spPr>
        <p:txBody>
          <a:bodyPr/>
          <a:lstStyle/>
          <a:p>
            <a:endParaRPr lang="en-MY"/>
          </a:p>
        </p:txBody>
      </p:sp>
      <p:grpSp>
        <p:nvGrpSpPr>
          <p:cNvPr id="6" name="Group 6"/>
          <p:cNvGrpSpPr/>
          <p:nvPr/>
        </p:nvGrpSpPr>
        <p:grpSpPr>
          <a:xfrm rot="1967135">
            <a:off x="-2277442" y="-3501795"/>
            <a:ext cx="8134998" cy="14531518"/>
            <a:chOff x="0" y="0"/>
            <a:chExt cx="2142551" cy="3827231"/>
          </a:xfrm>
        </p:grpSpPr>
        <p:sp>
          <p:nvSpPr>
            <p:cNvPr id="7" name="Freeform 7"/>
            <p:cNvSpPr/>
            <p:nvPr/>
          </p:nvSpPr>
          <p:spPr>
            <a:xfrm>
              <a:off x="0" y="0"/>
              <a:ext cx="2142551" cy="3827231"/>
            </a:xfrm>
            <a:custGeom>
              <a:avLst/>
              <a:gdLst/>
              <a:ahLst/>
              <a:cxnLst/>
              <a:rect l="l" t="t" r="r" b="b"/>
              <a:pathLst>
                <a:path w="2142551" h="3827231">
                  <a:moveTo>
                    <a:pt x="0" y="0"/>
                  </a:moveTo>
                  <a:lnTo>
                    <a:pt x="2142551" y="0"/>
                  </a:lnTo>
                  <a:lnTo>
                    <a:pt x="2142551" y="3827231"/>
                  </a:lnTo>
                  <a:lnTo>
                    <a:pt x="0" y="3827231"/>
                  </a:lnTo>
                  <a:close/>
                </a:path>
              </a:pathLst>
            </a:custGeom>
            <a:gradFill rotWithShape="1">
              <a:gsLst>
                <a:gs pos="0">
                  <a:srgbClr val="FFEE94">
                    <a:alpha val="100000"/>
                  </a:srgbClr>
                </a:gs>
                <a:gs pos="100000">
                  <a:srgbClr val="F6EFC7">
                    <a:alpha val="0"/>
                  </a:srgbClr>
                </a:gs>
              </a:gsLst>
              <a:lin ang="0"/>
            </a:gradFill>
          </p:spPr>
          <p:txBody>
            <a:bodyPr/>
            <a:lstStyle/>
            <a:p>
              <a:endParaRPr lang="en-MY"/>
            </a:p>
          </p:txBody>
        </p:sp>
        <p:sp>
          <p:nvSpPr>
            <p:cNvPr id="8" name="TextBox 8"/>
            <p:cNvSpPr txBox="1"/>
            <p:nvPr/>
          </p:nvSpPr>
          <p:spPr>
            <a:xfrm>
              <a:off x="0" y="-57150"/>
              <a:ext cx="2142551" cy="388438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984501" y="9046026"/>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0" name="Freeform 10"/>
          <p:cNvSpPr/>
          <p:nvPr/>
        </p:nvSpPr>
        <p:spPr>
          <a:xfrm>
            <a:off x="7720582" y="9420962"/>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1" name="Freeform 11"/>
          <p:cNvSpPr/>
          <p:nvPr/>
        </p:nvSpPr>
        <p:spPr>
          <a:xfrm>
            <a:off x="16523860" y="1116405"/>
            <a:ext cx="735440" cy="215750"/>
          </a:xfrm>
          <a:custGeom>
            <a:avLst/>
            <a:gdLst/>
            <a:ahLst/>
            <a:cxnLst/>
            <a:rect l="l" t="t" r="r" b="b"/>
            <a:pathLst>
              <a:path w="735440" h="215750">
                <a:moveTo>
                  <a:pt x="0" y="0"/>
                </a:moveTo>
                <a:lnTo>
                  <a:pt x="735440" y="0"/>
                </a:lnTo>
                <a:lnTo>
                  <a:pt x="735440" y="215750"/>
                </a:lnTo>
                <a:lnTo>
                  <a:pt x="0" y="2157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2" name="Freeform 12"/>
          <p:cNvSpPr/>
          <p:nvPr/>
        </p:nvSpPr>
        <p:spPr>
          <a:xfrm rot="8100000">
            <a:off x="14869889" y="339481"/>
            <a:ext cx="710500" cy="1020300"/>
          </a:xfrm>
          <a:custGeom>
            <a:avLst/>
            <a:gdLst/>
            <a:ahLst/>
            <a:cxnLst/>
            <a:rect l="l" t="t" r="r" b="b"/>
            <a:pathLst>
              <a:path w="710500" h="1020300">
                <a:moveTo>
                  <a:pt x="0" y="0"/>
                </a:moveTo>
                <a:lnTo>
                  <a:pt x="710499" y="0"/>
                </a:lnTo>
                <a:lnTo>
                  <a:pt x="710499" y="1020300"/>
                </a:lnTo>
                <a:lnTo>
                  <a:pt x="0" y="1020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3" name="Group 13"/>
          <p:cNvGrpSpPr/>
          <p:nvPr/>
        </p:nvGrpSpPr>
        <p:grpSpPr>
          <a:xfrm>
            <a:off x="8553504" y="94689"/>
            <a:ext cx="1352441" cy="1352441"/>
            <a:chOff x="0" y="0"/>
            <a:chExt cx="356199" cy="356199"/>
          </a:xfrm>
        </p:grpSpPr>
        <p:sp>
          <p:nvSpPr>
            <p:cNvPr id="14" name="Freeform 14"/>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2B3E56"/>
            </a:solidFill>
          </p:spPr>
          <p:txBody>
            <a:bodyPr/>
            <a:lstStyle/>
            <a:p>
              <a:endParaRPr lang="en-MY"/>
            </a:p>
          </p:txBody>
        </p:sp>
        <p:sp>
          <p:nvSpPr>
            <p:cNvPr id="15" name="TextBox 15"/>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467779" y="0"/>
            <a:ext cx="1352441" cy="1352441"/>
            <a:chOff x="0" y="0"/>
            <a:chExt cx="356199" cy="356199"/>
          </a:xfrm>
        </p:grpSpPr>
        <p:sp>
          <p:nvSpPr>
            <p:cNvPr id="17" name="Freeform 17"/>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EEC041"/>
            </a:solidFill>
          </p:spPr>
          <p:txBody>
            <a:bodyPr/>
            <a:lstStyle/>
            <a:p>
              <a:endParaRPr lang="en-MY"/>
            </a:p>
          </p:txBody>
        </p:sp>
        <p:sp>
          <p:nvSpPr>
            <p:cNvPr id="18" name="TextBox 18"/>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1724721" y="770910"/>
            <a:ext cx="3695741" cy="8761454"/>
          </a:xfrm>
          <a:custGeom>
            <a:avLst/>
            <a:gdLst/>
            <a:ahLst/>
            <a:cxnLst/>
            <a:rect l="l" t="t" r="r" b="b"/>
            <a:pathLst>
              <a:path w="3695741" h="8761454">
                <a:moveTo>
                  <a:pt x="0" y="0"/>
                </a:moveTo>
                <a:lnTo>
                  <a:pt x="3695741" y="0"/>
                </a:lnTo>
                <a:lnTo>
                  <a:pt x="3695741" y="8761454"/>
                </a:lnTo>
                <a:lnTo>
                  <a:pt x="0" y="87614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0" name="TextBox 20"/>
          <p:cNvSpPr txBox="1"/>
          <p:nvPr/>
        </p:nvSpPr>
        <p:spPr>
          <a:xfrm>
            <a:off x="1028700" y="3514725"/>
            <a:ext cx="10509137" cy="5743575"/>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Asap Bold"/>
                <a:ea typeface="Asap Bold"/>
                <a:cs typeface="Asap Bold"/>
                <a:sym typeface="Asap Bold"/>
              </a:rPr>
              <a:t>Developed to improve efficiency, reliability, and inclusiveness of campus transportation</a:t>
            </a:r>
          </a:p>
          <a:p>
            <a:pPr marL="647697" lvl="1" indent="-323848" algn="just">
              <a:lnSpc>
                <a:spcPts val="4199"/>
              </a:lnSpc>
              <a:buFont typeface="Arial"/>
              <a:buChar char="•"/>
            </a:pPr>
            <a:r>
              <a:rPr lang="en-US" sz="2999" b="1">
                <a:solidFill>
                  <a:srgbClr val="000000"/>
                </a:solidFill>
                <a:latin typeface="Asap Bold"/>
                <a:ea typeface="Asap Bold"/>
                <a:cs typeface="Asap Bold"/>
                <a:sym typeface="Asap Bold"/>
              </a:rPr>
              <a:t>Provides real-time bus location and arrival information</a:t>
            </a:r>
          </a:p>
          <a:p>
            <a:pPr marL="647697" lvl="1" indent="-323848" algn="just">
              <a:lnSpc>
                <a:spcPts val="4199"/>
              </a:lnSpc>
              <a:buFont typeface="Arial"/>
              <a:buChar char="•"/>
            </a:pPr>
            <a:r>
              <a:rPr lang="en-US" sz="2999" b="1">
                <a:solidFill>
                  <a:srgbClr val="000000"/>
                </a:solidFill>
                <a:latin typeface="Asap Bold"/>
                <a:ea typeface="Asap Bold"/>
                <a:cs typeface="Asap Bold"/>
                <a:sym typeface="Asap Bold"/>
              </a:rPr>
              <a:t>Helps students reduce waiting time and manage schedules better</a:t>
            </a:r>
          </a:p>
          <a:p>
            <a:pPr marL="647697" lvl="1" indent="-323848" algn="just">
              <a:lnSpc>
                <a:spcPts val="4199"/>
              </a:lnSpc>
              <a:buFont typeface="Arial"/>
              <a:buChar char="•"/>
            </a:pPr>
            <a:r>
              <a:rPr lang="en-US" sz="2999" b="1">
                <a:solidFill>
                  <a:srgbClr val="000000"/>
                </a:solidFill>
                <a:latin typeface="Asap Bold"/>
                <a:ea typeface="Asap Bold"/>
                <a:cs typeface="Asap Bold"/>
                <a:sym typeface="Asap Bold"/>
              </a:rPr>
              <a:t>Allows drivers to send delay notifications to users</a:t>
            </a:r>
          </a:p>
          <a:p>
            <a:pPr marL="647697" lvl="1" indent="-323848" algn="just">
              <a:lnSpc>
                <a:spcPts val="4199"/>
              </a:lnSpc>
              <a:buFont typeface="Arial"/>
              <a:buChar char="•"/>
            </a:pPr>
            <a:r>
              <a:rPr lang="en-US" sz="2999" b="1">
                <a:solidFill>
                  <a:srgbClr val="000000"/>
                </a:solidFill>
                <a:latin typeface="Asap Bold"/>
                <a:ea typeface="Asap Bold"/>
                <a:cs typeface="Asap Bold"/>
                <a:sym typeface="Asap Bold"/>
              </a:rPr>
              <a:t>Integrates AI system to improve accuracy of bus arrival predictions</a:t>
            </a:r>
          </a:p>
          <a:p>
            <a:pPr marL="647697" lvl="1" indent="-323848" algn="just">
              <a:lnSpc>
                <a:spcPts val="4199"/>
              </a:lnSpc>
              <a:buFont typeface="Arial"/>
              <a:buChar char="•"/>
            </a:pPr>
            <a:r>
              <a:rPr lang="en-US" sz="2999" b="1">
                <a:solidFill>
                  <a:srgbClr val="000000"/>
                </a:solidFill>
                <a:latin typeface="Asap Bold"/>
                <a:ea typeface="Asap Bold"/>
                <a:cs typeface="Asap Bold"/>
                <a:sym typeface="Asap Bold"/>
              </a:rPr>
              <a:t>Includes accessibility features for visually impaired and physically challenged users</a:t>
            </a:r>
          </a:p>
          <a:p>
            <a:pPr algn="just">
              <a:lnSpc>
                <a:spcPts val="4199"/>
              </a:lnSpc>
              <a:spcBef>
                <a:spcPct val="0"/>
              </a:spcBef>
            </a:pPr>
            <a:endParaRPr lang="en-US" sz="2999" b="1">
              <a:solidFill>
                <a:srgbClr val="000000"/>
              </a:solidFill>
              <a:latin typeface="Asap Bold"/>
              <a:ea typeface="Asap Bold"/>
              <a:cs typeface="Asap Bold"/>
              <a:sym typeface="Asap Bold"/>
            </a:endParaRPr>
          </a:p>
        </p:txBody>
      </p:sp>
      <p:sp>
        <p:nvSpPr>
          <p:cNvPr id="21" name="Freeform 21"/>
          <p:cNvSpPr/>
          <p:nvPr/>
        </p:nvSpPr>
        <p:spPr>
          <a:xfrm>
            <a:off x="524324" y="1689066"/>
            <a:ext cx="1008752" cy="999581"/>
          </a:xfrm>
          <a:custGeom>
            <a:avLst/>
            <a:gdLst/>
            <a:ahLst/>
            <a:cxnLst/>
            <a:rect l="l" t="t" r="r" b="b"/>
            <a:pathLst>
              <a:path w="1008752" h="999581">
                <a:moveTo>
                  <a:pt x="0" y="0"/>
                </a:moveTo>
                <a:lnTo>
                  <a:pt x="1008752" y="0"/>
                </a:lnTo>
                <a:lnTo>
                  <a:pt x="1008752" y="999581"/>
                </a:lnTo>
                <a:lnTo>
                  <a:pt x="0" y="9995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22" name="TextBox 22"/>
          <p:cNvSpPr txBox="1"/>
          <p:nvPr/>
        </p:nvSpPr>
        <p:spPr>
          <a:xfrm>
            <a:off x="1790057" y="1511625"/>
            <a:ext cx="6339841" cy="1211587"/>
          </a:xfrm>
          <a:prstGeom prst="rect">
            <a:avLst/>
          </a:prstGeom>
        </p:spPr>
        <p:txBody>
          <a:bodyPr lIns="0" tIns="0" rIns="0" bIns="0" rtlCol="0" anchor="t">
            <a:spAutoFit/>
          </a:bodyPr>
          <a:lstStyle/>
          <a:p>
            <a:pPr algn="l">
              <a:lnSpc>
                <a:spcPts val="9869"/>
              </a:lnSpc>
              <a:spcBef>
                <a:spcPct val="0"/>
              </a:spcBef>
            </a:pPr>
            <a:r>
              <a:rPr lang="en-US" sz="7049" u="sng">
                <a:solidFill>
                  <a:srgbClr val="000000"/>
                </a:solidFill>
                <a:latin typeface="Lazydog"/>
                <a:ea typeface="Lazydog"/>
                <a:cs typeface="Lazydog"/>
                <a:sym typeface="Lazydog"/>
              </a:rPr>
              <a:t>INTRODUCTION</a:t>
            </a:r>
          </a:p>
        </p:txBody>
      </p:sp>
      <p:sp>
        <p:nvSpPr>
          <p:cNvPr id="23" name="TextBox 23"/>
          <p:cNvSpPr txBox="1"/>
          <p:nvPr/>
        </p:nvSpPr>
        <p:spPr>
          <a:xfrm>
            <a:off x="8770021" y="47064"/>
            <a:ext cx="747958" cy="1050291"/>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EFC7"/>
        </a:solidFill>
        <a:effectLst/>
      </p:bgPr>
    </p:bg>
    <p:spTree>
      <p:nvGrpSpPr>
        <p:cNvPr id="1" name=""/>
        <p:cNvGrpSpPr/>
        <p:nvPr/>
      </p:nvGrpSpPr>
      <p:grpSpPr>
        <a:xfrm>
          <a:off x="0" y="0"/>
          <a:ext cx="0" cy="0"/>
          <a:chOff x="0" y="0"/>
          <a:chExt cx="0" cy="0"/>
        </a:xfrm>
      </p:grpSpPr>
      <p:grpSp>
        <p:nvGrpSpPr>
          <p:cNvPr id="2" name="Group 2"/>
          <p:cNvGrpSpPr/>
          <p:nvPr/>
        </p:nvGrpSpPr>
        <p:grpSpPr>
          <a:xfrm>
            <a:off x="8467779" y="199464"/>
            <a:ext cx="1352441" cy="1352441"/>
            <a:chOff x="0" y="0"/>
            <a:chExt cx="356199" cy="356199"/>
          </a:xfrm>
        </p:grpSpPr>
        <p:sp>
          <p:nvSpPr>
            <p:cNvPr id="3" name="Freeform 3"/>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EEC041"/>
            </a:solidFill>
          </p:spPr>
          <p:txBody>
            <a:bodyPr/>
            <a:lstStyle/>
            <a:p>
              <a:endParaRPr lang="en-MY"/>
            </a:p>
          </p:txBody>
        </p:sp>
        <p:sp>
          <p:nvSpPr>
            <p:cNvPr id="4" name="TextBox 4"/>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67779" y="0"/>
            <a:ext cx="1352441" cy="1352441"/>
            <a:chOff x="0" y="0"/>
            <a:chExt cx="356199" cy="356199"/>
          </a:xfrm>
        </p:grpSpPr>
        <p:sp>
          <p:nvSpPr>
            <p:cNvPr id="6" name="Freeform 6"/>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FFFFFF"/>
            </a:solidFill>
          </p:spPr>
          <p:txBody>
            <a:bodyPr/>
            <a:lstStyle/>
            <a:p>
              <a:endParaRPr lang="en-MY"/>
            </a:p>
          </p:txBody>
        </p:sp>
        <p:sp>
          <p:nvSpPr>
            <p:cNvPr id="7" name="TextBox 7"/>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612810">
            <a:off x="-1341039" y="-1030624"/>
            <a:ext cx="6413118" cy="11804436"/>
            <a:chOff x="0" y="0"/>
            <a:chExt cx="1689052" cy="3108987"/>
          </a:xfrm>
        </p:grpSpPr>
        <p:sp>
          <p:nvSpPr>
            <p:cNvPr id="9" name="Freeform 9"/>
            <p:cNvSpPr/>
            <p:nvPr/>
          </p:nvSpPr>
          <p:spPr>
            <a:xfrm>
              <a:off x="0" y="0"/>
              <a:ext cx="1689052" cy="3108987"/>
            </a:xfrm>
            <a:custGeom>
              <a:avLst/>
              <a:gdLst/>
              <a:ahLst/>
              <a:cxnLst/>
              <a:rect l="l" t="t" r="r" b="b"/>
              <a:pathLst>
                <a:path w="1689052" h="3108987">
                  <a:moveTo>
                    <a:pt x="0" y="0"/>
                  </a:moveTo>
                  <a:lnTo>
                    <a:pt x="1689052" y="0"/>
                  </a:lnTo>
                  <a:lnTo>
                    <a:pt x="1689052" y="3108987"/>
                  </a:lnTo>
                  <a:lnTo>
                    <a:pt x="0" y="3108987"/>
                  </a:lnTo>
                  <a:close/>
                </a:path>
              </a:pathLst>
            </a:custGeom>
            <a:gradFill rotWithShape="1">
              <a:gsLst>
                <a:gs pos="0">
                  <a:srgbClr val="FFEE94">
                    <a:alpha val="100000"/>
                  </a:srgbClr>
                </a:gs>
                <a:gs pos="100000">
                  <a:srgbClr val="F6EFC7">
                    <a:alpha val="0"/>
                  </a:srgbClr>
                </a:gs>
              </a:gsLst>
              <a:lin ang="0"/>
            </a:gradFill>
          </p:spPr>
          <p:txBody>
            <a:bodyPr/>
            <a:lstStyle/>
            <a:p>
              <a:endParaRPr lang="en-MY"/>
            </a:p>
          </p:txBody>
        </p:sp>
        <p:sp>
          <p:nvSpPr>
            <p:cNvPr id="10" name="TextBox 10"/>
            <p:cNvSpPr txBox="1"/>
            <p:nvPr/>
          </p:nvSpPr>
          <p:spPr>
            <a:xfrm>
              <a:off x="0" y="-38100"/>
              <a:ext cx="1689052" cy="3147087"/>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1482041" y="1894149"/>
            <a:ext cx="1295782" cy="1349773"/>
          </a:xfrm>
          <a:custGeom>
            <a:avLst/>
            <a:gdLst/>
            <a:ahLst/>
            <a:cxnLst/>
            <a:rect l="l" t="t" r="r" b="b"/>
            <a:pathLst>
              <a:path w="1295782" h="1349773">
                <a:moveTo>
                  <a:pt x="0" y="0"/>
                </a:moveTo>
                <a:lnTo>
                  <a:pt x="1295781" y="0"/>
                </a:lnTo>
                <a:lnTo>
                  <a:pt x="1295781" y="1349772"/>
                </a:lnTo>
                <a:lnTo>
                  <a:pt x="0" y="1349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2" name="Freeform 12"/>
          <p:cNvSpPr/>
          <p:nvPr/>
        </p:nvSpPr>
        <p:spPr>
          <a:xfrm>
            <a:off x="0" y="0"/>
            <a:ext cx="6505629" cy="4376514"/>
          </a:xfrm>
          <a:custGeom>
            <a:avLst/>
            <a:gdLst/>
            <a:ahLst/>
            <a:cxnLst/>
            <a:rect l="l" t="t" r="r" b="b"/>
            <a:pathLst>
              <a:path w="6505629" h="4376514">
                <a:moveTo>
                  <a:pt x="0" y="0"/>
                </a:moveTo>
                <a:lnTo>
                  <a:pt x="6505629" y="0"/>
                </a:lnTo>
                <a:lnTo>
                  <a:pt x="6505629" y="4376514"/>
                </a:lnTo>
                <a:lnTo>
                  <a:pt x="0" y="4376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3" name="Freeform 13"/>
          <p:cNvSpPr/>
          <p:nvPr/>
        </p:nvSpPr>
        <p:spPr>
          <a:xfrm rot="6707717" flipH="1">
            <a:off x="13655245" y="5873702"/>
            <a:ext cx="5149613" cy="831041"/>
          </a:xfrm>
          <a:custGeom>
            <a:avLst/>
            <a:gdLst/>
            <a:ahLst/>
            <a:cxnLst/>
            <a:rect l="l" t="t" r="r" b="b"/>
            <a:pathLst>
              <a:path w="5149613" h="831041">
                <a:moveTo>
                  <a:pt x="5149613" y="0"/>
                </a:moveTo>
                <a:lnTo>
                  <a:pt x="0" y="0"/>
                </a:lnTo>
                <a:lnTo>
                  <a:pt x="0" y="831041"/>
                </a:lnTo>
                <a:lnTo>
                  <a:pt x="5149613" y="831041"/>
                </a:lnTo>
                <a:lnTo>
                  <a:pt x="51496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14" name="Freeform 14"/>
          <p:cNvSpPr/>
          <p:nvPr/>
        </p:nvSpPr>
        <p:spPr>
          <a:xfrm rot="3463331">
            <a:off x="11701604" y="2994912"/>
            <a:ext cx="647105" cy="2582890"/>
          </a:xfrm>
          <a:custGeom>
            <a:avLst/>
            <a:gdLst/>
            <a:ahLst/>
            <a:cxnLst/>
            <a:rect l="l" t="t" r="r" b="b"/>
            <a:pathLst>
              <a:path w="647105" h="2582890">
                <a:moveTo>
                  <a:pt x="0" y="0"/>
                </a:moveTo>
                <a:lnTo>
                  <a:pt x="647105" y="0"/>
                </a:lnTo>
                <a:lnTo>
                  <a:pt x="647105" y="2582890"/>
                </a:lnTo>
                <a:lnTo>
                  <a:pt x="0" y="25828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15" name="Freeform 15"/>
          <p:cNvSpPr/>
          <p:nvPr/>
        </p:nvSpPr>
        <p:spPr>
          <a:xfrm>
            <a:off x="17571873" y="3243921"/>
            <a:ext cx="542789" cy="916099"/>
          </a:xfrm>
          <a:custGeom>
            <a:avLst/>
            <a:gdLst/>
            <a:ahLst/>
            <a:cxnLst/>
            <a:rect l="l" t="t" r="r" b="b"/>
            <a:pathLst>
              <a:path w="542789" h="916099">
                <a:moveTo>
                  <a:pt x="0" y="0"/>
                </a:moveTo>
                <a:lnTo>
                  <a:pt x="542789" y="0"/>
                </a:lnTo>
                <a:lnTo>
                  <a:pt x="542789" y="916099"/>
                </a:lnTo>
                <a:lnTo>
                  <a:pt x="0" y="916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6" name="TextBox 16"/>
          <p:cNvSpPr txBox="1"/>
          <p:nvPr/>
        </p:nvSpPr>
        <p:spPr>
          <a:xfrm>
            <a:off x="12777822" y="935430"/>
            <a:ext cx="4481478" cy="2870496"/>
          </a:xfrm>
          <a:prstGeom prst="rect">
            <a:avLst/>
          </a:prstGeom>
        </p:spPr>
        <p:txBody>
          <a:bodyPr lIns="0" tIns="0" rIns="0" bIns="0" rtlCol="0" anchor="t">
            <a:spAutoFit/>
          </a:bodyPr>
          <a:lstStyle/>
          <a:p>
            <a:pPr algn="r">
              <a:lnSpc>
                <a:spcPts val="11547"/>
              </a:lnSpc>
              <a:spcBef>
                <a:spcPct val="0"/>
              </a:spcBef>
            </a:pPr>
            <a:r>
              <a:rPr lang="en-US" sz="8248">
                <a:solidFill>
                  <a:srgbClr val="FFFFFF"/>
                </a:solidFill>
                <a:latin typeface="Lazydog"/>
                <a:ea typeface="Lazydog"/>
                <a:cs typeface="Lazydog"/>
                <a:sym typeface="Lazydog"/>
              </a:rPr>
              <a:t>VISION &amp; MISSION</a:t>
            </a:r>
          </a:p>
        </p:txBody>
      </p:sp>
      <p:sp>
        <p:nvSpPr>
          <p:cNvPr id="17" name="TextBox 17"/>
          <p:cNvSpPr txBox="1"/>
          <p:nvPr/>
        </p:nvSpPr>
        <p:spPr>
          <a:xfrm>
            <a:off x="8770021" y="47064"/>
            <a:ext cx="747958" cy="1050291"/>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4</a:t>
            </a:r>
          </a:p>
        </p:txBody>
      </p:sp>
      <p:sp>
        <p:nvSpPr>
          <p:cNvPr id="18" name="TextBox 18"/>
          <p:cNvSpPr txBox="1"/>
          <p:nvPr/>
        </p:nvSpPr>
        <p:spPr>
          <a:xfrm>
            <a:off x="1432252" y="5243069"/>
            <a:ext cx="14675538" cy="632460"/>
          </a:xfrm>
          <a:prstGeom prst="rect">
            <a:avLst/>
          </a:prstGeom>
        </p:spPr>
        <p:txBody>
          <a:bodyPr lIns="0" tIns="0" rIns="0" bIns="0" rtlCol="0" anchor="t">
            <a:spAutoFit/>
          </a:bodyPr>
          <a:lstStyle/>
          <a:p>
            <a:pPr algn="l">
              <a:lnSpc>
                <a:spcPts val="5040"/>
              </a:lnSpc>
            </a:pPr>
            <a:r>
              <a:rPr lang="en-US" sz="3600" b="1">
                <a:solidFill>
                  <a:srgbClr val="000000"/>
                </a:solidFill>
                <a:latin typeface="Asap Bold"/>
                <a:ea typeface="Asap Bold"/>
                <a:cs typeface="Asap Bold"/>
                <a:sym typeface="Asap Bold"/>
              </a:rPr>
              <a:t>To create a smart, reliable, and inclusive campus transportation system.</a:t>
            </a:r>
          </a:p>
        </p:txBody>
      </p:sp>
      <p:sp>
        <p:nvSpPr>
          <p:cNvPr id="19" name="TextBox 19"/>
          <p:cNvSpPr txBox="1"/>
          <p:nvPr/>
        </p:nvSpPr>
        <p:spPr>
          <a:xfrm>
            <a:off x="1432252" y="4362959"/>
            <a:ext cx="5486013" cy="965835"/>
          </a:xfrm>
          <a:prstGeom prst="rect">
            <a:avLst/>
          </a:prstGeom>
        </p:spPr>
        <p:txBody>
          <a:bodyPr lIns="0" tIns="0" rIns="0" bIns="0" rtlCol="0" anchor="t">
            <a:spAutoFit/>
          </a:bodyPr>
          <a:lstStyle/>
          <a:p>
            <a:pPr algn="l">
              <a:lnSpc>
                <a:spcPts val="6240"/>
              </a:lnSpc>
            </a:pPr>
            <a:r>
              <a:rPr lang="en-US" sz="9600" spc="-288">
                <a:solidFill>
                  <a:srgbClr val="15789A"/>
                </a:solidFill>
                <a:latin typeface="Handelson Two"/>
                <a:ea typeface="Handelson Two"/>
                <a:cs typeface="Handelson Two"/>
                <a:sym typeface="Handelson Two"/>
              </a:rPr>
              <a:t>Vision:</a:t>
            </a:r>
          </a:p>
        </p:txBody>
      </p:sp>
      <p:sp>
        <p:nvSpPr>
          <p:cNvPr id="20" name="TextBox 20"/>
          <p:cNvSpPr txBox="1"/>
          <p:nvPr/>
        </p:nvSpPr>
        <p:spPr>
          <a:xfrm>
            <a:off x="1432252" y="7047271"/>
            <a:ext cx="3711990" cy="834390"/>
          </a:xfrm>
          <a:prstGeom prst="rect">
            <a:avLst/>
          </a:prstGeom>
        </p:spPr>
        <p:txBody>
          <a:bodyPr lIns="0" tIns="0" rIns="0" bIns="0" rtlCol="0" anchor="t">
            <a:spAutoFit/>
          </a:bodyPr>
          <a:lstStyle/>
          <a:p>
            <a:pPr algn="l">
              <a:lnSpc>
                <a:spcPts val="4800"/>
              </a:lnSpc>
            </a:pPr>
            <a:r>
              <a:rPr lang="en-US" sz="9600" spc="-288">
                <a:solidFill>
                  <a:srgbClr val="F85001"/>
                </a:solidFill>
                <a:latin typeface="Handelson Two"/>
                <a:ea typeface="Handelson Two"/>
                <a:cs typeface="Handelson Two"/>
                <a:sym typeface="Handelson Two"/>
              </a:rPr>
              <a:t>Mission:</a:t>
            </a:r>
          </a:p>
        </p:txBody>
      </p:sp>
      <p:sp>
        <p:nvSpPr>
          <p:cNvPr id="21" name="TextBox 21"/>
          <p:cNvSpPr txBox="1"/>
          <p:nvPr/>
        </p:nvSpPr>
        <p:spPr>
          <a:xfrm>
            <a:off x="1432252" y="7642566"/>
            <a:ext cx="14675538" cy="2546985"/>
          </a:xfrm>
          <a:prstGeom prst="rect">
            <a:avLst/>
          </a:prstGeom>
        </p:spPr>
        <p:txBody>
          <a:bodyPr lIns="0" tIns="0" rIns="0" bIns="0" rtlCol="0" anchor="t">
            <a:spAutoFit/>
          </a:bodyPr>
          <a:lstStyle/>
          <a:p>
            <a:pPr marL="777240" lvl="1" indent="-388620" algn="l">
              <a:lnSpc>
                <a:spcPts val="5040"/>
              </a:lnSpc>
              <a:buFont typeface="Arial"/>
              <a:buChar char="•"/>
            </a:pPr>
            <a:r>
              <a:rPr lang="en-US" sz="3600" b="1">
                <a:solidFill>
                  <a:srgbClr val="000000"/>
                </a:solidFill>
                <a:latin typeface="Asap Bold"/>
                <a:ea typeface="Asap Bold"/>
                <a:cs typeface="Asap Bold"/>
                <a:sym typeface="Asap Bold"/>
              </a:rPr>
              <a:t>Provide accurate real-time information</a:t>
            </a:r>
          </a:p>
          <a:p>
            <a:pPr marL="777240" lvl="1" indent="-388620" algn="l">
              <a:lnSpc>
                <a:spcPts val="5040"/>
              </a:lnSpc>
              <a:buFont typeface="Arial"/>
              <a:buChar char="•"/>
            </a:pPr>
            <a:r>
              <a:rPr lang="en-US" sz="3600" b="1">
                <a:solidFill>
                  <a:srgbClr val="000000"/>
                </a:solidFill>
                <a:latin typeface="Asap Bold"/>
                <a:ea typeface="Asap Bold"/>
                <a:cs typeface="Asap Bold"/>
                <a:sym typeface="Asap Bold"/>
              </a:rPr>
              <a:t>Improve communication between drivers and users</a:t>
            </a:r>
          </a:p>
          <a:p>
            <a:pPr marL="777240" lvl="1" indent="-388620" algn="l">
              <a:lnSpc>
                <a:spcPts val="5040"/>
              </a:lnSpc>
              <a:buFont typeface="Arial"/>
              <a:buChar char="•"/>
            </a:pPr>
            <a:r>
              <a:rPr lang="en-US" sz="3600" b="1">
                <a:solidFill>
                  <a:srgbClr val="000000"/>
                </a:solidFill>
                <a:latin typeface="Asap Bold"/>
                <a:ea typeface="Asap Bold"/>
                <a:cs typeface="Asap Bold"/>
                <a:sym typeface="Asap Bold"/>
              </a:rPr>
              <a:t>Support all students through accessible and innovative technology</a:t>
            </a:r>
          </a:p>
          <a:p>
            <a:pPr algn="l">
              <a:lnSpc>
                <a:spcPts val="5040"/>
              </a:lnSpc>
            </a:pPr>
            <a:endParaRPr lang="en-US" sz="3600" b="1">
              <a:solidFill>
                <a:srgbClr val="000000"/>
              </a:solidFill>
              <a:latin typeface="Asap Bold"/>
              <a:ea typeface="Asap Bold"/>
              <a:cs typeface="Asap Bold"/>
              <a:sym typeface="Asap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EFC7"/>
        </a:solidFill>
        <a:effectLst/>
      </p:bgPr>
    </p:bg>
    <p:spTree>
      <p:nvGrpSpPr>
        <p:cNvPr id="1" name=""/>
        <p:cNvGrpSpPr/>
        <p:nvPr/>
      </p:nvGrpSpPr>
      <p:grpSpPr>
        <a:xfrm>
          <a:off x="0" y="0"/>
          <a:ext cx="0" cy="0"/>
          <a:chOff x="0" y="0"/>
          <a:chExt cx="0" cy="0"/>
        </a:xfrm>
      </p:grpSpPr>
      <p:grpSp>
        <p:nvGrpSpPr>
          <p:cNvPr id="2" name="Group 2"/>
          <p:cNvGrpSpPr/>
          <p:nvPr/>
        </p:nvGrpSpPr>
        <p:grpSpPr>
          <a:xfrm rot="1967135">
            <a:off x="-2651421" y="-3905173"/>
            <a:ext cx="8134998" cy="14531518"/>
            <a:chOff x="0" y="0"/>
            <a:chExt cx="2142551" cy="3827231"/>
          </a:xfrm>
        </p:grpSpPr>
        <p:sp>
          <p:nvSpPr>
            <p:cNvPr id="3" name="Freeform 3"/>
            <p:cNvSpPr/>
            <p:nvPr/>
          </p:nvSpPr>
          <p:spPr>
            <a:xfrm>
              <a:off x="0" y="0"/>
              <a:ext cx="2142551" cy="3827231"/>
            </a:xfrm>
            <a:custGeom>
              <a:avLst/>
              <a:gdLst/>
              <a:ahLst/>
              <a:cxnLst/>
              <a:rect l="l" t="t" r="r" b="b"/>
              <a:pathLst>
                <a:path w="2142551" h="3827231">
                  <a:moveTo>
                    <a:pt x="0" y="0"/>
                  </a:moveTo>
                  <a:lnTo>
                    <a:pt x="2142551" y="0"/>
                  </a:lnTo>
                  <a:lnTo>
                    <a:pt x="2142551" y="3827231"/>
                  </a:lnTo>
                  <a:lnTo>
                    <a:pt x="0" y="3827231"/>
                  </a:lnTo>
                  <a:close/>
                </a:path>
              </a:pathLst>
            </a:custGeom>
            <a:gradFill rotWithShape="1">
              <a:gsLst>
                <a:gs pos="0">
                  <a:srgbClr val="FFEE94">
                    <a:alpha val="100000"/>
                  </a:srgbClr>
                </a:gs>
                <a:gs pos="100000">
                  <a:srgbClr val="F6EFC7">
                    <a:alpha val="0"/>
                  </a:srgbClr>
                </a:gs>
              </a:gsLst>
              <a:lin ang="0"/>
            </a:gradFill>
          </p:spPr>
          <p:txBody>
            <a:bodyPr/>
            <a:lstStyle/>
            <a:p>
              <a:endParaRPr lang="en-MY"/>
            </a:p>
          </p:txBody>
        </p:sp>
        <p:sp>
          <p:nvSpPr>
            <p:cNvPr id="4" name="TextBox 4"/>
            <p:cNvSpPr txBox="1"/>
            <p:nvPr/>
          </p:nvSpPr>
          <p:spPr>
            <a:xfrm>
              <a:off x="0" y="-57150"/>
              <a:ext cx="2142551" cy="388438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75732">
            <a:off x="-2688548" y="8381946"/>
            <a:ext cx="15881951" cy="5013787"/>
            <a:chOff x="0" y="0"/>
            <a:chExt cx="4182901" cy="1320503"/>
          </a:xfrm>
        </p:grpSpPr>
        <p:sp>
          <p:nvSpPr>
            <p:cNvPr id="6" name="Freeform 6"/>
            <p:cNvSpPr/>
            <p:nvPr/>
          </p:nvSpPr>
          <p:spPr>
            <a:xfrm>
              <a:off x="0" y="0"/>
              <a:ext cx="4182900" cy="1320504"/>
            </a:xfrm>
            <a:custGeom>
              <a:avLst/>
              <a:gdLst/>
              <a:ahLst/>
              <a:cxnLst/>
              <a:rect l="l" t="t" r="r" b="b"/>
              <a:pathLst>
                <a:path w="4182900" h="1320504">
                  <a:moveTo>
                    <a:pt x="2091450" y="0"/>
                  </a:moveTo>
                  <a:cubicBezTo>
                    <a:pt x="936374" y="0"/>
                    <a:pt x="0" y="295605"/>
                    <a:pt x="0" y="660252"/>
                  </a:cubicBezTo>
                  <a:cubicBezTo>
                    <a:pt x="0" y="1024899"/>
                    <a:pt x="936374" y="1320504"/>
                    <a:pt x="2091450" y="1320504"/>
                  </a:cubicBezTo>
                  <a:cubicBezTo>
                    <a:pt x="3246526" y="1320504"/>
                    <a:pt x="4182900" y="1024899"/>
                    <a:pt x="4182900" y="660252"/>
                  </a:cubicBezTo>
                  <a:cubicBezTo>
                    <a:pt x="4182900" y="295605"/>
                    <a:pt x="3246526" y="0"/>
                    <a:pt x="2091450" y="0"/>
                  </a:cubicBezTo>
                  <a:close/>
                </a:path>
              </a:pathLst>
            </a:custGeom>
            <a:solidFill>
              <a:srgbClr val="2EA3A3"/>
            </a:solidFill>
          </p:spPr>
          <p:txBody>
            <a:bodyPr/>
            <a:lstStyle/>
            <a:p>
              <a:endParaRPr lang="en-MY"/>
            </a:p>
          </p:txBody>
        </p:sp>
        <p:sp>
          <p:nvSpPr>
            <p:cNvPr id="7" name="TextBox 7"/>
            <p:cNvSpPr txBox="1"/>
            <p:nvPr/>
          </p:nvSpPr>
          <p:spPr>
            <a:xfrm>
              <a:off x="392147" y="66647"/>
              <a:ext cx="3398607" cy="113005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878426" y="9263271"/>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9" name="Freeform 9"/>
          <p:cNvSpPr/>
          <p:nvPr/>
        </p:nvSpPr>
        <p:spPr>
          <a:xfrm>
            <a:off x="6670382" y="9537129"/>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0" name="Freeform 10"/>
          <p:cNvSpPr/>
          <p:nvPr/>
        </p:nvSpPr>
        <p:spPr>
          <a:xfrm>
            <a:off x="17127096" y="199464"/>
            <a:ext cx="735440" cy="215750"/>
          </a:xfrm>
          <a:custGeom>
            <a:avLst/>
            <a:gdLst/>
            <a:ahLst/>
            <a:cxnLst/>
            <a:rect l="l" t="t" r="r" b="b"/>
            <a:pathLst>
              <a:path w="735440" h="215750">
                <a:moveTo>
                  <a:pt x="0" y="0"/>
                </a:moveTo>
                <a:lnTo>
                  <a:pt x="735440" y="0"/>
                </a:lnTo>
                <a:lnTo>
                  <a:pt x="735440" y="215750"/>
                </a:lnTo>
                <a:lnTo>
                  <a:pt x="0" y="21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1" name="Freeform 11"/>
          <p:cNvSpPr/>
          <p:nvPr/>
        </p:nvSpPr>
        <p:spPr>
          <a:xfrm rot="2700000">
            <a:off x="2225735" y="1857125"/>
            <a:ext cx="749073" cy="1075693"/>
          </a:xfrm>
          <a:custGeom>
            <a:avLst/>
            <a:gdLst/>
            <a:ahLst/>
            <a:cxnLst/>
            <a:rect l="l" t="t" r="r" b="b"/>
            <a:pathLst>
              <a:path w="749073" h="1075693">
                <a:moveTo>
                  <a:pt x="0" y="0"/>
                </a:moveTo>
                <a:lnTo>
                  <a:pt x="749074" y="0"/>
                </a:lnTo>
                <a:lnTo>
                  <a:pt x="749074" y="1075693"/>
                </a:lnTo>
                <a:lnTo>
                  <a:pt x="0" y="1075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grpSp>
        <p:nvGrpSpPr>
          <p:cNvPr id="12" name="Group 12"/>
          <p:cNvGrpSpPr/>
          <p:nvPr/>
        </p:nvGrpSpPr>
        <p:grpSpPr>
          <a:xfrm>
            <a:off x="8553504" y="94689"/>
            <a:ext cx="1352441" cy="1352441"/>
            <a:chOff x="0" y="0"/>
            <a:chExt cx="356199" cy="356199"/>
          </a:xfrm>
        </p:grpSpPr>
        <p:sp>
          <p:nvSpPr>
            <p:cNvPr id="13" name="Freeform 13"/>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2B3E56"/>
            </a:solidFill>
          </p:spPr>
          <p:txBody>
            <a:bodyPr/>
            <a:lstStyle/>
            <a:p>
              <a:endParaRPr lang="en-MY"/>
            </a:p>
          </p:txBody>
        </p:sp>
        <p:sp>
          <p:nvSpPr>
            <p:cNvPr id="14" name="TextBox 14"/>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467779" y="0"/>
            <a:ext cx="1352441" cy="1352441"/>
            <a:chOff x="0" y="0"/>
            <a:chExt cx="356199" cy="356199"/>
          </a:xfrm>
        </p:grpSpPr>
        <p:sp>
          <p:nvSpPr>
            <p:cNvPr id="16" name="Freeform 16"/>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EEC041"/>
            </a:solidFill>
          </p:spPr>
          <p:txBody>
            <a:bodyPr/>
            <a:lstStyle/>
            <a:p>
              <a:endParaRPr lang="en-MY"/>
            </a:p>
          </p:txBody>
        </p:sp>
        <p:sp>
          <p:nvSpPr>
            <p:cNvPr id="17" name="TextBox 17"/>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2286310" y="2394971"/>
            <a:ext cx="6181470" cy="6868300"/>
          </a:xfrm>
          <a:custGeom>
            <a:avLst/>
            <a:gdLst/>
            <a:ahLst/>
            <a:cxnLst/>
            <a:rect l="l" t="t" r="r" b="b"/>
            <a:pathLst>
              <a:path w="6181470" h="6868300">
                <a:moveTo>
                  <a:pt x="0" y="0"/>
                </a:moveTo>
                <a:lnTo>
                  <a:pt x="6181469" y="0"/>
                </a:lnTo>
                <a:lnTo>
                  <a:pt x="6181469" y="6868300"/>
                </a:lnTo>
                <a:lnTo>
                  <a:pt x="0" y="68683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19" name="Freeform 19"/>
          <p:cNvSpPr/>
          <p:nvPr/>
        </p:nvSpPr>
        <p:spPr>
          <a:xfrm>
            <a:off x="8037142" y="2852575"/>
            <a:ext cx="293723" cy="1016023"/>
          </a:xfrm>
          <a:custGeom>
            <a:avLst/>
            <a:gdLst/>
            <a:ahLst/>
            <a:cxnLst/>
            <a:rect l="l" t="t" r="r" b="b"/>
            <a:pathLst>
              <a:path w="293723" h="1016023">
                <a:moveTo>
                  <a:pt x="0" y="0"/>
                </a:moveTo>
                <a:lnTo>
                  <a:pt x="293723" y="0"/>
                </a:lnTo>
                <a:lnTo>
                  <a:pt x="293723" y="1016023"/>
                </a:lnTo>
                <a:lnTo>
                  <a:pt x="0" y="10160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20" name="TextBox 20"/>
          <p:cNvSpPr txBox="1"/>
          <p:nvPr/>
        </p:nvSpPr>
        <p:spPr>
          <a:xfrm>
            <a:off x="10323476" y="75639"/>
            <a:ext cx="6386090" cy="2121537"/>
          </a:xfrm>
          <a:prstGeom prst="rect">
            <a:avLst/>
          </a:prstGeom>
        </p:spPr>
        <p:txBody>
          <a:bodyPr lIns="0" tIns="0" rIns="0" bIns="0" rtlCol="0" anchor="t">
            <a:spAutoFit/>
          </a:bodyPr>
          <a:lstStyle/>
          <a:p>
            <a:pPr algn="r">
              <a:lnSpc>
                <a:spcPts val="8539"/>
              </a:lnSpc>
              <a:spcBef>
                <a:spcPct val="0"/>
              </a:spcBef>
            </a:pPr>
            <a:r>
              <a:rPr lang="en-US" sz="6099">
                <a:solidFill>
                  <a:srgbClr val="000000"/>
                </a:solidFill>
                <a:latin typeface="Lazydog"/>
                <a:ea typeface="Lazydog"/>
                <a:cs typeface="Lazydog"/>
                <a:sym typeface="Lazydog"/>
              </a:rPr>
              <a:t>PROBLEM STATEMENT</a:t>
            </a:r>
          </a:p>
        </p:txBody>
      </p:sp>
      <p:sp>
        <p:nvSpPr>
          <p:cNvPr id="21" name="TextBox 21"/>
          <p:cNvSpPr txBox="1"/>
          <p:nvPr/>
        </p:nvSpPr>
        <p:spPr>
          <a:xfrm>
            <a:off x="9144000" y="2337821"/>
            <a:ext cx="8941312" cy="6786345"/>
          </a:xfrm>
          <a:prstGeom prst="rect">
            <a:avLst/>
          </a:prstGeom>
        </p:spPr>
        <p:txBody>
          <a:bodyPr lIns="0" tIns="0" rIns="0" bIns="0" rtlCol="0" anchor="t">
            <a:spAutoFit/>
          </a:bodyPr>
          <a:lstStyle/>
          <a:p>
            <a:pPr marL="626112" lvl="1" indent="-313056" algn="l">
              <a:lnSpc>
                <a:spcPts val="4060"/>
              </a:lnSpc>
              <a:buAutoNum type="arabicPeriod"/>
            </a:pPr>
            <a:r>
              <a:rPr lang="en-US" sz="2900" dirty="0">
                <a:solidFill>
                  <a:srgbClr val="000000"/>
                </a:solidFill>
                <a:latin typeface="Asap"/>
                <a:ea typeface="Asap"/>
                <a:cs typeface="Asap"/>
                <a:sym typeface="Asap"/>
              </a:rPr>
              <a:t> </a:t>
            </a:r>
            <a:r>
              <a:rPr lang="en-US" sz="2900" b="1" dirty="0">
                <a:solidFill>
                  <a:srgbClr val="000000"/>
                </a:solidFill>
                <a:latin typeface="Asap Bold"/>
                <a:ea typeface="Asap Bold"/>
                <a:cs typeface="Asap Bold"/>
                <a:sym typeface="Asap Bold"/>
              </a:rPr>
              <a:t>Absence of a tracking system that provides real-time bus location and estimated time of arrival (ETA)</a:t>
            </a:r>
          </a:p>
          <a:p>
            <a:pPr marL="626112" lvl="1" indent="-313056" algn="l">
              <a:lnSpc>
                <a:spcPts val="4060"/>
              </a:lnSpc>
              <a:buFont typeface="Arial"/>
              <a:buChar char="•"/>
            </a:pPr>
            <a:r>
              <a:rPr lang="en-US" sz="2900" dirty="0">
                <a:solidFill>
                  <a:srgbClr val="000000"/>
                </a:solidFill>
                <a:latin typeface="Asap"/>
                <a:ea typeface="Asap"/>
                <a:cs typeface="Asap"/>
                <a:sym typeface="Asap"/>
              </a:rPr>
              <a:t>students must estimate the bus arrival time by themselves </a:t>
            </a:r>
          </a:p>
          <a:p>
            <a:pPr marL="626112" lvl="1" indent="-313056" algn="l">
              <a:lnSpc>
                <a:spcPts val="4060"/>
              </a:lnSpc>
              <a:buFont typeface="Arial"/>
              <a:buChar char="•"/>
            </a:pPr>
            <a:r>
              <a:rPr lang="en-US" sz="2900" dirty="0">
                <a:solidFill>
                  <a:srgbClr val="000000"/>
                </a:solidFill>
                <a:latin typeface="Asap"/>
                <a:ea typeface="Asap"/>
                <a:cs typeface="Asap"/>
                <a:sym typeface="Asap"/>
              </a:rPr>
              <a:t>students waste their time waiting at bus stops</a:t>
            </a:r>
          </a:p>
          <a:p>
            <a:pPr marL="313056" lvl="1" algn="l">
              <a:lnSpc>
                <a:spcPts val="4060"/>
              </a:lnSpc>
            </a:pPr>
            <a:r>
              <a:rPr lang="en-US" sz="2900" dirty="0">
                <a:solidFill>
                  <a:srgbClr val="000000"/>
                </a:solidFill>
                <a:latin typeface="Asap"/>
                <a:ea typeface="Asap"/>
                <a:cs typeface="Asap"/>
                <a:sym typeface="Asap"/>
              </a:rPr>
              <a:t>2. </a:t>
            </a:r>
            <a:r>
              <a:rPr lang="en-US" sz="2900" b="1" dirty="0">
                <a:solidFill>
                  <a:srgbClr val="000000"/>
                </a:solidFill>
                <a:latin typeface="Asap Bold"/>
                <a:ea typeface="Asap Bold"/>
                <a:cs typeface="Asap Bold"/>
                <a:sym typeface="Asap Bold"/>
              </a:rPr>
              <a:t>Unfamiliar with campus bus routes and schedules</a:t>
            </a:r>
          </a:p>
          <a:p>
            <a:pPr marL="626112" lvl="1" indent="-313056" algn="l">
              <a:lnSpc>
                <a:spcPts val="4060"/>
              </a:lnSpc>
              <a:buFont typeface="Arial"/>
              <a:buChar char="•"/>
            </a:pPr>
            <a:r>
              <a:rPr lang="en-US" sz="2900" dirty="0">
                <a:solidFill>
                  <a:srgbClr val="000000"/>
                </a:solidFill>
                <a:latin typeface="Asap"/>
                <a:ea typeface="Asap"/>
                <a:cs typeface="Asap"/>
                <a:sym typeface="Asap"/>
              </a:rPr>
              <a:t>students do not know which bus to take or which bus stop they should wait at</a:t>
            </a:r>
          </a:p>
          <a:p>
            <a:pPr marL="626112" lvl="1" indent="-313056" algn="l">
              <a:lnSpc>
                <a:spcPts val="4060"/>
              </a:lnSpc>
              <a:buFont typeface="Arial"/>
              <a:buChar char="•"/>
            </a:pPr>
            <a:r>
              <a:rPr lang="en-US" sz="2900" dirty="0">
                <a:solidFill>
                  <a:srgbClr val="000000"/>
                </a:solidFill>
                <a:latin typeface="Asap"/>
                <a:ea typeface="Asap"/>
                <a:cs typeface="Asap"/>
                <a:sym typeface="Asap"/>
              </a:rPr>
              <a:t>lack of a proper guidance system</a:t>
            </a:r>
          </a:p>
          <a:p>
            <a:pPr marL="313056" lvl="1" algn="l">
              <a:lnSpc>
                <a:spcPts val="4060"/>
              </a:lnSpc>
            </a:pPr>
            <a:r>
              <a:rPr lang="en-US" sz="2900" dirty="0">
                <a:solidFill>
                  <a:srgbClr val="000000"/>
                </a:solidFill>
                <a:latin typeface="Asap"/>
                <a:ea typeface="Asap"/>
                <a:cs typeface="Asap"/>
                <a:sym typeface="Asap"/>
              </a:rPr>
              <a:t>3. </a:t>
            </a:r>
            <a:r>
              <a:rPr lang="en-US" sz="2900" b="1" dirty="0">
                <a:solidFill>
                  <a:srgbClr val="000000"/>
                </a:solidFill>
                <a:latin typeface="Asap Bold"/>
                <a:ea typeface="Asap Bold"/>
                <a:cs typeface="Asap Bold"/>
                <a:sym typeface="Asap Bold"/>
              </a:rPr>
              <a:t>Buses are not on time</a:t>
            </a:r>
          </a:p>
          <a:p>
            <a:pPr marL="626112" lvl="1" indent="-313056" algn="l">
              <a:lnSpc>
                <a:spcPts val="4060"/>
              </a:lnSpc>
              <a:buFont typeface="Arial"/>
              <a:buChar char="•"/>
            </a:pPr>
            <a:r>
              <a:rPr lang="en-US" sz="2900" dirty="0">
                <a:solidFill>
                  <a:srgbClr val="000000"/>
                </a:solidFill>
                <a:latin typeface="Asap"/>
                <a:ea typeface="Asap"/>
                <a:cs typeface="Asap"/>
                <a:sym typeface="Asap"/>
              </a:rPr>
              <a:t>bad weather, accident or breakdown </a:t>
            </a:r>
          </a:p>
          <a:p>
            <a:pPr marL="626112" lvl="1" indent="-313056" algn="l">
              <a:lnSpc>
                <a:spcPts val="4060"/>
              </a:lnSpc>
              <a:buFont typeface="Arial"/>
              <a:buChar char="•"/>
            </a:pPr>
            <a:r>
              <a:rPr lang="en-US" sz="2900" dirty="0">
                <a:solidFill>
                  <a:srgbClr val="000000"/>
                </a:solidFill>
                <a:latin typeface="Asap"/>
                <a:ea typeface="Asap"/>
                <a:cs typeface="Asap"/>
                <a:sym typeface="Asap"/>
              </a:rPr>
              <a:t>buses may also arrive earlier than scheduled</a:t>
            </a:r>
          </a:p>
        </p:txBody>
      </p:sp>
      <p:sp>
        <p:nvSpPr>
          <p:cNvPr id="22" name="TextBox 22"/>
          <p:cNvSpPr txBox="1"/>
          <p:nvPr/>
        </p:nvSpPr>
        <p:spPr>
          <a:xfrm>
            <a:off x="8770021" y="47064"/>
            <a:ext cx="747958" cy="1050291"/>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EFC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468124" y="-3448549"/>
            <a:ext cx="6603794" cy="20309646"/>
            <a:chOff x="0" y="0"/>
            <a:chExt cx="1739271" cy="5349043"/>
          </a:xfrm>
        </p:grpSpPr>
        <p:sp>
          <p:nvSpPr>
            <p:cNvPr id="3" name="Freeform 3"/>
            <p:cNvSpPr/>
            <p:nvPr/>
          </p:nvSpPr>
          <p:spPr>
            <a:xfrm>
              <a:off x="0" y="0"/>
              <a:ext cx="1739271" cy="5349042"/>
            </a:xfrm>
            <a:custGeom>
              <a:avLst/>
              <a:gdLst/>
              <a:ahLst/>
              <a:cxnLst/>
              <a:rect l="l" t="t" r="r" b="b"/>
              <a:pathLst>
                <a:path w="1739271" h="5349042">
                  <a:moveTo>
                    <a:pt x="0" y="0"/>
                  </a:moveTo>
                  <a:lnTo>
                    <a:pt x="1739271" y="0"/>
                  </a:lnTo>
                  <a:lnTo>
                    <a:pt x="1739271" y="5349042"/>
                  </a:lnTo>
                  <a:lnTo>
                    <a:pt x="0" y="5349042"/>
                  </a:lnTo>
                  <a:close/>
                </a:path>
              </a:pathLst>
            </a:custGeom>
            <a:gradFill rotWithShape="1">
              <a:gsLst>
                <a:gs pos="0">
                  <a:srgbClr val="FFEE94">
                    <a:alpha val="100000"/>
                  </a:srgbClr>
                </a:gs>
                <a:gs pos="100000">
                  <a:srgbClr val="F6EFC7">
                    <a:alpha val="0"/>
                  </a:srgbClr>
                </a:gs>
              </a:gsLst>
              <a:lin ang="0"/>
            </a:gradFill>
          </p:spPr>
          <p:txBody>
            <a:bodyPr/>
            <a:lstStyle/>
            <a:p>
              <a:endParaRPr lang="en-MY"/>
            </a:p>
          </p:txBody>
        </p:sp>
        <p:sp>
          <p:nvSpPr>
            <p:cNvPr id="4" name="TextBox 4"/>
            <p:cNvSpPr txBox="1"/>
            <p:nvPr/>
          </p:nvSpPr>
          <p:spPr>
            <a:xfrm>
              <a:off x="0" y="-57150"/>
              <a:ext cx="1739271" cy="540619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364969" y="8502411"/>
            <a:ext cx="23017939" cy="5013787"/>
            <a:chOff x="0" y="0"/>
            <a:chExt cx="6062338" cy="1320503"/>
          </a:xfrm>
        </p:grpSpPr>
        <p:sp>
          <p:nvSpPr>
            <p:cNvPr id="6" name="Freeform 6"/>
            <p:cNvSpPr/>
            <p:nvPr/>
          </p:nvSpPr>
          <p:spPr>
            <a:xfrm>
              <a:off x="0" y="0"/>
              <a:ext cx="6062338" cy="1320504"/>
            </a:xfrm>
            <a:custGeom>
              <a:avLst/>
              <a:gdLst/>
              <a:ahLst/>
              <a:cxnLst/>
              <a:rect l="l" t="t" r="r" b="b"/>
              <a:pathLst>
                <a:path w="6062338" h="1320504">
                  <a:moveTo>
                    <a:pt x="3031169" y="0"/>
                  </a:moveTo>
                  <a:cubicBezTo>
                    <a:pt x="1357101" y="0"/>
                    <a:pt x="0" y="295605"/>
                    <a:pt x="0" y="660252"/>
                  </a:cubicBezTo>
                  <a:cubicBezTo>
                    <a:pt x="0" y="1024899"/>
                    <a:pt x="1357101" y="1320504"/>
                    <a:pt x="3031169" y="1320504"/>
                  </a:cubicBezTo>
                  <a:cubicBezTo>
                    <a:pt x="4705237" y="1320504"/>
                    <a:pt x="6062338" y="1024899"/>
                    <a:pt x="6062338" y="660252"/>
                  </a:cubicBezTo>
                  <a:cubicBezTo>
                    <a:pt x="6062338" y="295605"/>
                    <a:pt x="4705237" y="0"/>
                    <a:pt x="3031169" y="0"/>
                  </a:cubicBezTo>
                  <a:close/>
                </a:path>
              </a:pathLst>
            </a:custGeom>
            <a:solidFill>
              <a:srgbClr val="2EA3A3"/>
            </a:solidFill>
          </p:spPr>
          <p:txBody>
            <a:bodyPr/>
            <a:lstStyle/>
            <a:p>
              <a:endParaRPr lang="en-MY"/>
            </a:p>
          </p:txBody>
        </p:sp>
        <p:sp>
          <p:nvSpPr>
            <p:cNvPr id="7" name="TextBox 7"/>
            <p:cNvSpPr txBox="1"/>
            <p:nvPr/>
          </p:nvSpPr>
          <p:spPr>
            <a:xfrm>
              <a:off x="568344" y="66647"/>
              <a:ext cx="4925649" cy="113005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553504" y="94689"/>
            <a:ext cx="1352441" cy="1352441"/>
            <a:chOff x="0" y="0"/>
            <a:chExt cx="356199" cy="356199"/>
          </a:xfrm>
        </p:grpSpPr>
        <p:sp>
          <p:nvSpPr>
            <p:cNvPr id="9" name="Freeform 9"/>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2B3E56"/>
            </a:solidFill>
          </p:spPr>
          <p:txBody>
            <a:bodyPr/>
            <a:lstStyle/>
            <a:p>
              <a:endParaRPr lang="en-MY"/>
            </a:p>
          </p:txBody>
        </p:sp>
        <p:sp>
          <p:nvSpPr>
            <p:cNvPr id="10" name="TextBox 10"/>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467779" y="0"/>
            <a:ext cx="1352441" cy="1352441"/>
            <a:chOff x="0" y="0"/>
            <a:chExt cx="356199" cy="356199"/>
          </a:xfrm>
        </p:grpSpPr>
        <p:sp>
          <p:nvSpPr>
            <p:cNvPr id="12" name="Freeform 12"/>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EEC041"/>
            </a:solidFill>
          </p:spPr>
          <p:txBody>
            <a:bodyPr/>
            <a:lstStyle/>
            <a:p>
              <a:endParaRPr lang="en-MY"/>
            </a:p>
          </p:txBody>
        </p:sp>
        <p:sp>
          <p:nvSpPr>
            <p:cNvPr id="13" name="TextBox 13"/>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9258300"/>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5" name="Freeform 15"/>
          <p:cNvSpPr/>
          <p:nvPr/>
        </p:nvSpPr>
        <p:spPr>
          <a:xfrm>
            <a:off x="14300866" y="9281241"/>
            <a:ext cx="4199277" cy="749871"/>
          </a:xfrm>
          <a:custGeom>
            <a:avLst/>
            <a:gdLst/>
            <a:ahLst/>
            <a:cxnLst/>
            <a:rect l="l" t="t" r="r" b="b"/>
            <a:pathLst>
              <a:path w="4199277" h="749871">
                <a:moveTo>
                  <a:pt x="0" y="0"/>
                </a:moveTo>
                <a:lnTo>
                  <a:pt x="4199277" y="0"/>
                </a:lnTo>
                <a:lnTo>
                  <a:pt x="4199277" y="749871"/>
                </a:lnTo>
                <a:lnTo>
                  <a:pt x="0" y="7498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6" name="Freeform 16"/>
          <p:cNvSpPr/>
          <p:nvPr/>
        </p:nvSpPr>
        <p:spPr>
          <a:xfrm>
            <a:off x="6586081" y="4587398"/>
            <a:ext cx="6468279" cy="5068779"/>
          </a:xfrm>
          <a:custGeom>
            <a:avLst/>
            <a:gdLst/>
            <a:ahLst/>
            <a:cxnLst/>
            <a:rect l="l" t="t" r="r" b="b"/>
            <a:pathLst>
              <a:path w="6468279" h="5068779">
                <a:moveTo>
                  <a:pt x="0" y="0"/>
                </a:moveTo>
                <a:lnTo>
                  <a:pt x="6468279" y="0"/>
                </a:lnTo>
                <a:lnTo>
                  <a:pt x="6468279" y="5068779"/>
                </a:lnTo>
                <a:lnTo>
                  <a:pt x="0" y="50687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7" name="TextBox 17"/>
          <p:cNvSpPr txBox="1"/>
          <p:nvPr/>
        </p:nvSpPr>
        <p:spPr>
          <a:xfrm>
            <a:off x="3987134" y="1841235"/>
            <a:ext cx="10313732" cy="1045212"/>
          </a:xfrm>
          <a:prstGeom prst="rect">
            <a:avLst/>
          </a:prstGeom>
        </p:spPr>
        <p:txBody>
          <a:bodyPr lIns="0" tIns="0" rIns="0" bIns="0" rtlCol="0" anchor="t">
            <a:spAutoFit/>
          </a:bodyPr>
          <a:lstStyle/>
          <a:p>
            <a:pPr marL="0" lvl="0" indent="0" algn="ctr">
              <a:lnSpc>
                <a:spcPts val="8539"/>
              </a:lnSpc>
              <a:spcBef>
                <a:spcPct val="0"/>
              </a:spcBef>
            </a:pPr>
            <a:r>
              <a:rPr lang="en-US" sz="6099">
                <a:solidFill>
                  <a:srgbClr val="000000"/>
                </a:solidFill>
                <a:latin typeface="Lazydog"/>
                <a:ea typeface="Lazydog"/>
                <a:cs typeface="Lazydog"/>
                <a:sym typeface="Lazydog"/>
              </a:rPr>
              <a:t>SOLUTION</a:t>
            </a:r>
          </a:p>
        </p:txBody>
      </p:sp>
      <p:sp>
        <p:nvSpPr>
          <p:cNvPr id="18" name="TextBox 18"/>
          <p:cNvSpPr txBox="1"/>
          <p:nvPr/>
        </p:nvSpPr>
        <p:spPr>
          <a:xfrm>
            <a:off x="1582074" y="3014864"/>
            <a:ext cx="15871811" cy="1180164"/>
          </a:xfrm>
          <a:prstGeom prst="rect">
            <a:avLst/>
          </a:prstGeom>
        </p:spPr>
        <p:txBody>
          <a:bodyPr lIns="0" tIns="0" rIns="0" bIns="0" rtlCol="0" anchor="t">
            <a:spAutoFit/>
          </a:bodyPr>
          <a:lstStyle/>
          <a:p>
            <a:pPr marL="0" lvl="0" indent="0" algn="ctr">
              <a:lnSpc>
                <a:spcPts val="4652"/>
              </a:lnSpc>
              <a:spcBef>
                <a:spcPct val="0"/>
              </a:spcBef>
            </a:pPr>
            <a:r>
              <a:rPr lang="en-US" sz="3323" b="1">
                <a:solidFill>
                  <a:srgbClr val="000000"/>
                </a:solidFill>
                <a:latin typeface="Times New Roman Bold"/>
                <a:ea typeface="Times New Roman Bold"/>
                <a:cs typeface="Times New Roman Bold"/>
                <a:sym typeface="Times New Roman Bold"/>
              </a:rPr>
              <a:t>Our </a:t>
            </a:r>
            <a:r>
              <a:rPr lang="en-US" sz="3323" b="1" u="none" strike="noStrike">
                <a:solidFill>
                  <a:srgbClr val="000000"/>
                </a:solidFill>
                <a:latin typeface="Times New Roman Bold"/>
                <a:ea typeface="Times New Roman Bold"/>
                <a:cs typeface="Times New Roman Bold"/>
                <a:sym typeface="Times New Roman Bold"/>
              </a:rPr>
              <a:t>Campus Bus Tracking Application enhanced with Big DATA and AI-powered features, aims to provide accurate, real-time and personalized information.</a:t>
            </a:r>
          </a:p>
        </p:txBody>
      </p:sp>
      <p:sp>
        <p:nvSpPr>
          <p:cNvPr id="19" name="TextBox 19"/>
          <p:cNvSpPr txBox="1"/>
          <p:nvPr/>
        </p:nvSpPr>
        <p:spPr>
          <a:xfrm>
            <a:off x="8770021" y="47064"/>
            <a:ext cx="747958" cy="1050291"/>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6</a:t>
            </a:r>
          </a:p>
        </p:txBody>
      </p:sp>
      <p:sp>
        <p:nvSpPr>
          <p:cNvPr id="20" name="Freeform 20"/>
          <p:cNvSpPr/>
          <p:nvPr/>
        </p:nvSpPr>
        <p:spPr>
          <a:xfrm rot="924419">
            <a:off x="12680427" y="4627961"/>
            <a:ext cx="422099" cy="863027"/>
          </a:xfrm>
          <a:custGeom>
            <a:avLst/>
            <a:gdLst/>
            <a:ahLst/>
            <a:cxnLst/>
            <a:rect l="l" t="t" r="r" b="b"/>
            <a:pathLst>
              <a:path w="422099" h="863027">
                <a:moveTo>
                  <a:pt x="0" y="0"/>
                </a:moveTo>
                <a:lnTo>
                  <a:pt x="422098" y="0"/>
                </a:lnTo>
                <a:lnTo>
                  <a:pt x="422098" y="863027"/>
                </a:lnTo>
                <a:lnTo>
                  <a:pt x="0" y="863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21" name="Freeform 21"/>
          <p:cNvSpPr/>
          <p:nvPr/>
        </p:nvSpPr>
        <p:spPr>
          <a:xfrm>
            <a:off x="10135198" y="6198262"/>
            <a:ext cx="293723" cy="1016023"/>
          </a:xfrm>
          <a:custGeom>
            <a:avLst/>
            <a:gdLst/>
            <a:ahLst/>
            <a:cxnLst/>
            <a:rect l="l" t="t" r="r" b="b"/>
            <a:pathLst>
              <a:path w="293723" h="1016023">
                <a:moveTo>
                  <a:pt x="0" y="0"/>
                </a:moveTo>
                <a:lnTo>
                  <a:pt x="293723" y="0"/>
                </a:lnTo>
                <a:lnTo>
                  <a:pt x="293723" y="1016023"/>
                </a:lnTo>
                <a:lnTo>
                  <a:pt x="0" y="1016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22" name="Freeform 22"/>
          <p:cNvSpPr/>
          <p:nvPr/>
        </p:nvSpPr>
        <p:spPr>
          <a:xfrm>
            <a:off x="16523860" y="1116405"/>
            <a:ext cx="735440" cy="215750"/>
          </a:xfrm>
          <a:custGeom>
            <a:avLst/>
            <a:gdLst/>
            <a:ahLst/>
            <a:cxnLst/>
            <a:rect l="l" t="t" r="r" b="b"/>
            <a:pathLst>
              <a:path w="735440" h="215750">
                <a:moveTo>
                  <a:pt x="0" y="0"/>
                </a:moveTo>
                <a:lnTo>
                  <a:pt x="735440" y="0"/>
                </a:lnTo>
                <a:lnTo>
                  <a:pt x="735440" y="215750"/>
                </a:lnTo>
                <a:lnTo>
                  <a:pt x="0" y="2157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A3A3"/>
        </a:solidFill>
        <a:effectLst/>
      </p:bgPr>
    </p:bg>
    <p:spTree>
      <p:nvGrpSpPr>
        <p:cNvPr id="1" name=""/>
        <p:cNvGrpSpPr/>
        <p:nvPr/>
      </p:nvGrpSpPr>
      <p:grpSpPr>
        <a:xfrm>
          <a:off x="0" y="0"/>
          <a:ext cx="0" cy="0"/>
          <a:chOff x="0" y="0"/>
          <a:chExt cx="0" cy="0"/>
        </a:xfrm>
      </p:grpSpPr>
      <p:sp>
        <p:nvSpPr>
          <p:cNvPr id="2" name="TextBox 2"/>
          <p:cNvSpPr txBox="1"/>
          <p:nvPr/>
        </p:nvSpPr>
        <p:spPr>
          <a:xfrm>
            <a:off x="2563201" y="8475438"/>
            <a:ext cx="13518934" cy="407502"/>
          </a:xfrm>
          <a:prstGeom prst="rect">
            <a:avLst/>
          </a:prstGeom>
        </p:spPr>
        <p:txBody>
          <a:bodyPr lIns="0" tIns="0" rIns="0" bIns="0" rtlCol="0" anchor="t">
            <a:spAutoFit/>
          </a:bodyPr>
          <a:lstStyle/>
          <a:p>
            <a:pPr algn="ctr">
              <a:lnSpc>
                <a:spcPts val="3264"/>
              </a:lnSpc>
              <a:spcBef>
                <a:spcPct val="0"/>
              </a:spcBef>
            </a:pPr>
            <a:r>
              <a:rPr lang="en-US" sz="2331">
                <a:solidFill>
                  <a:srgbClr val="FFFFFF"/>
                </a:solidFill>
                <a:latin typeface="Lazydog"/>
                <a:ea typeface="Lazydog"/>
                <a:cs typeface="Lazydog"/>
                <a:sym typeface="Lazydog"/>
              </a:rPr>
              <a:t>This helps us provide more efficient services every day.</a:t>
            </a:r>
          </a:p>
        </p:txBody>
      </p:sp>
      <p:sp>
        <p:nvSpPr>
          <p:cNvPr id="3" name="TextBox 3"/>
          <p:cNvSpPr txBox="1"/>
          <p:nvPr/>
        </p:nvSpPr>
        <p:spPr>
          <a:xfrm>
            <a:off x="2909400" y="1858475"/>
            <a:ext cx="12469201" cy="1045212"/>
          </a:xfrm>
          <a:prstGeom prst="rect">
            <a:avLst/>
          </a:prstGeom>
        </p:spPr>
        <p:txBody>
          <a:bodyPr lIns="0" tIns="0" rIns="0" bIns="0" rtlCol="0" anchor="t">
            <a:spAutoFit/>
          </a:bodyPr>
          <a:lstStyle/>
          <a:p>
            <a:pPr marL="0" lvl="0" indent="0" algn="ctr">
              <a:lnSpc>
                <a:spcPts val="8539"/>
              </a:lnSpc>
              <a:spcBef>
                <a:spcPct val="0"/>
              </a:spcBef>
            </a:pPr>
            <a:r>
              <a:rPr lang="en-US" sz="6099">
                <a:solidFill>
                  <a:srgbClr val="FFFFFF"/>
                </a:solidFill>
                <a:latin typeface="Lazydog"/>
                <a:ea typeface="Lazydog"/>
                <a:cs typeface="Lazydog"/>
                <a:sym typeface="Lazydog"/>
              </a:rPr>
              <a:t>SOLUTION</a:t>
            </a:r>
          </a:p>
        </p:txBody>
      </p:sp>
      <p:grpSp>
        <p:nvGrpSpPr>
          <p:cNvPr id="4" name="Group 4"/>
          <p:cNvGrpSpPr/>
          <p:nvPr/>
        </p:nvGrpSpPr>
        <p:grpSpPr>
          <a:xfrm>
            <a:off x="8553504" y="94689"/>
            <a:ext cx="1352441" cy="1352441"/>
            <a:chOff x="0" y="0"/>
            <a:chExt cx="356199" cy="356199"/>
          </a:xfrm>
        </p:grpSpPr>
        <p:sp>
          <p:nvSpPr>
            <p:cNvPr id="5" name="Freeform 5"/>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2B3E56"/>
            </a:solidFill>
          </p:spPr>
          <p:txBody>
            <a:bodyPr/>
            <a:lstStyle/>
            <a:p>
              <a:endParaRPr lang="en-MY"/>
            </a:p>
          </p:txBody>
        </p:sp>
        <p:sp>
          <p:nvSpPr>
            <p:cNvPr id="6" name="TextBox 6"/>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467779" y="0"/>
            <a:ext cx="1352441" cy="1352441"/>
            <a:chOff x="0" y="0"/>
            <a:chExt cx="356199" cy="356199"/>
          </a:xfrm>
        </p:grpSpPr>
        <p:sp>
          <p:nvSpPr>
            <p:cNvPr id="8" name="Freeform 8"/>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EEC041"/>
            </a:solidFill>
          </p:spPr>
          <p:txBody>
            <a:bodyPr/>
            <a:lstStyle/>
            <a:p>
              <a:endParaRPr lang="en-MY"/>
            </a:p>
          </p:txBody>
        </p:sp>
        <p:sp>
          <p:nvSpPr>
            <p:cNvPr id="9" name="TextBox 9"/>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8770021" y="47064"/>
            <a:ext cx="747958" cy="1050291"/>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7</a:t>
            </a:r>
          </a:p>
        </p:txBody>
      </p:sp>
      <p:grpSp>
        <p:nvGrpSpPr>
          <p:cNvPr id="11" name="Group 11"/>
          <p:cNvGrpSpPr/>
          <p:nvPr/>
        </p:nvGrpSpPr>
        <p:grpSpPr>
          <a:xfrm>
            <a:off x="1028700" y="3789493"/>
            <a:ext cx="3069001" cy="4152545"/>
            <a:chOff x="0" y="0"/>
            <a:chExt cx="808297" cy="1093674"/>
          </a:xfrm>
        </p:grpSpPr>
        <p:sp>
          <p:nvSpPr>
            <p:cNvPr id="12" name="Freeform 12"/>
            <p:cNvSpPr/>
            <p:nvPr/>
          </p:nvSpPr>
          <p:spPr>
            <a:xfrm>
              <a:off x="0" y="0"/>
              <a:ext cx="808297" cy="1093674"/>
            </a:xfrm>
            <a:custGeom>
              <a:avLst/>
              <a:gdLst/>
              <a:ahLst/>
              <a:cxnLst/>
              <a:rect l="l" t="t" r="r" b="b"/>
              <a:pathLst>
                <a:path w="808297" h="1093674">
                  <a:moveTo>
                    <a:pt x="73156" y="0"/>
                  </a:moveTo>
                  <a:lnTo>
                    <a:pt x="735141" y="0"/>
                  </a:lnTo>
                  <a:cubicBezTo>
                    <a:pt x="775544" y="0"/>
                    <a:pt x="808297" y="32753"/>
                    <a:pt x="808297" y="73156"/>
                  </a:cubicBezTo>
                  <a:lnTo>
                    <a:pt x="808297" y="1020519"/>
                  </a:lnTo>
                  <a:cubicBezTo>
                    <a:pt x="808297" y="1039921"/>
                    <a:pt x="800589" y="1058528"/>
                    <a:pt x="786870" y="1072248"/>
                  </a:cubicBezTo>
                  <a:cubicBezTo>
                    <a:pt x="773150" y="1085967"/>
                    <a:pt x="754543" y="1093674"/>
                    <a:pt x="735141" y="1093674"/>
                  </a:cubicBezTo>
                  <a:lnTo>
                    <a:pt x="73156" y="1093674"/>
                  </a:lnTo>
                  <a:cubicBezTo>
                    <a:pt x="32753" y="1093674"/>
                    <a:pt x="0" y="1060921"/>
                    <a:pt x="0" y="1020519"/>
                  </a:cubicBezTo>
                  <a:lnTo>
                    <a:pt x="0" y="73156"/>
                  </a:lnTo>
                  <a:cubicBezTo>
                    <a:pt x="0" y="53754"/>
                    <a:pt x="7707" y="35146"/>
                    <a:pt x="21427" y="21427"/>
                  </a:cubicBezTo>
                  <a:cubicBezTo>
                    <a:pt x="35146" y="7707"/>
                    <a:pt x="53754" y="0"/>
                    <a:pt x="73156" y="0"/>
                  </a:cubicBezTo>
                  <a:close/>
                </a:path>
              </a:pathLst>
            </a:custGeom>
            <a:solidFill>
              <a:srgbClr val="FFD45C"/>
            </a:solidFill>
          </p:spPr>
          <p:txBody>
            <a:bodyPr/>
            <a:lstStyle/>
            <a:p>
              <a:endParaRPr lang="en-MY"/>
            </a:p>
          </p:txBody>
        </p:sp>
        <p:sp>
          <p:nvSpPr>
            <p:cNvPr id="13" name="TextBox 13"/>
            <p:cNvSpPr txBox="1"/>
            <p:nvPr/>
          </p:nvSpPr>
          <p:spPr>
            <a:xfrm>
              <a:off x="0" y="-57150"/>
              <a:ext cx="808297" cy="115082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9100" y="3789493"/>
            <a:ext cx="3069001" cy="4152545"/>
            <a:chOff x="0" y="0"/>
            <a:chExt cx="808297" cy="1093674"/>
          </a:xfrm>
        </p:grpSpPr>
        <p:sp>
          <p:nvSpPr>
            <p:cNvPr id="15" name="Freeform 15"/>
            <p:cNvSpPr/>
            <p:nvPr/>
          </p:nvSpPr>
          <p:spPr>
            <a:xfrm>
              <a:off x="0" y="0"/>
              <a:ext cx="808297" cy="1093674"/>
            </a:xfrm>
            <a:custGeom>
              <a:avLst/>
              <a:gdLst/>
              <a:ahLst/>
              <a:cxnLst/>
              <a:rect l="l" t="t" r="r" b="b"/>
              <a:pathLst>
                <a:path w="808297" h="1093674">
                  <a:moveTo>
                    <a:pt x="73156" y="0"/>
                  </a:moveTo>
                  <a:lnTo>
                    <a:pt x="735141" y="0"/>
                  </a:lnTo>
                  <a:cubicBezTo>
                    <a:pt x="775544" y="0"/>
                    <a:pt x="808297" y="32753"/>
                    <a:pt x="808297" y="73156"/>
                  </a:cubicBezTo>
                  <a:lnTo>
                    <a:pt x="808297" y="1020519"/>
                  </a:lnTo>
                  <a:cubicBezTo>
                    <a:pt x="808297" y="1039921"/>
                    <a:pt x="800589" y="1058528"/>
                    <a:pt x="786870" y="1072248"/>
                  </a:cubicBezTo>
                  <a:cubicBezTo>
                    <a:pt x="773150" y="1085967"/>
                    <a:pt x="754543" y="1093674"/>
                    <a:pt x="735141" y="1093674"/>
                  </a:cubicBezTo>
                  <a:lnTo>
                    <a:pt x="73156" y="1093674"/>
                  </a:lnTo>
                  <a:cubicBezTo>
                    <a:pt x="32753" y="1093674"/>
                    <a:pt x="0" y="1060921"/>
                    <a:pt x="0" y="1020519"/>
                  </a:cubicBezTo>
                  <a:lnTo>
                    <a:pt x="0" y="73156"/>
                  </a:lnTo>
                  <a:cubicBezTo>
                    <a:pt x="0" y="53754"/>
                    <a:pt x="7707" y="35146"/>
                    <a:pt x="21427" y="21427"/>
                  </a:cubicBezTo>
                  <a:cubicBezTo>
                    <a:pt x="35146" y="7707"/>
                    <a:pt x="53754" y="0"/>
                    <a:pt x="73156" y="0"/>
                  </a:cubicBezTo>
                  <a:close/>
                </a:path>
              </a:pathLst>
            </a:custGeom>
            <a:solidFill>
              <a:srgbClr val="FFD45C"/>
            </a:solidFill>
          </p:spPr>
          <p:txBody>
            <a:bodyPr/>
            <a:lstStyle/>
            <a:p>
              <a:endParaRPr lang="en-MY"/>
            </a:p>
          </p:txBody>
        </p:sp>
        <p:sp>
          <p:nvSpPr>
            <p:cNvPr id="16" name="TextBox 16"/>
            <p:cNvSpPr txBox="1"/>
            <p:nvPr/>
          </p:nvSpPr>
          <p:spPr>
            <a:xfrm>
              <a:off x="0" y="-57150"/>
              <a:ext cx="808297" cy="115082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610993" y="3789493"/>
            <a:ext cx="3069001" cy="4152545"/>
            <a:chOff x="0" y="0"/>
            <a:chExt cx="808297" cy="1093674"/>
          </a:xfrm>
        </p:grpSpPr>
        <p:sp>
          <p:nvSpPr>
            <p:cNvPr id="18" name="Freeform 18"/>
            <p:cNvSpPr/>
            <p:nvPr/>
          </p:nvSpPr>
          <p:spPr>
            <a:xfrm>
              <a:off x="0" y="0"/>
              <a:ext cx="808297" cy="1093674"/>
            </a:xfrm>
            <a:custGeom>
              <a:avLst/>
              <a:gdLst/>
              <a:ahLst/>
              <a:cxnLst/>
              <a:rect l="l" t="t" r="r" b="b"/>
              <a:pathLst>
                <a:path w="808297" h="1093674">
                  <a:moveTo>
                    <a:pt x="73156" y="0"/>
                  </a:moveTo>
                  <a:lnTo>
                    <a:pt x="735141" y="0"/>
                  </a:lnTo>
                  <a:cubicBezTo>
                    <a:pt x="775544" y="0"/>
                    <a:pt x="808297" y="32753"/>
                    <a:pt x="808297" y="73156"/>
                  </a:cubicBezTo>
                  <a:lnTo>
                    <a:pt x="808297" y="1020519"/>
                  </a:lnTo>
                  <a:cubicBezTo>
                    <a:pt x="808297" y="1039921"/>
                    <a:pt x="800589" y="1058528"/>
                    <a:pt x="786870" y="1072248"/>
                  </a:cubicBezTo>
                  <a:cubicBezTo>
                    <a:pt x="773150" y="1085967"/>
                    <a:pt x="754543" y="1093674"/>
                    <a:pt x="735141" y="1093674"/>
                  </a:cubicBezTo>
                  <a:lnTo>
                    <a:pt x="73156" y="1093674"/>
                  </a:lnTo>
                  <a:cubicBezTo>
                    <a:pt x="32753" y="1093674"/>
                    <a:pt x="0" y="1060921"/>
                    <a:pt x="0" y="1020519"/>
                  </a:cubicBezTo>
                  <a:lnTo>
                    <a:pt x="0" y="73156"/>
                  </a:lnTo>
                  <a:cubicBezTo>
                    <a:pt x="0" y="53754"/>
                    <a:pt x="7707" y="35146"/>
                    <a:pt x="21427" y="21427"/>
                  </a:cubicBezTo>
                  <a:cubicBezTo>
                    <a:pt x="35146" y="7707"/>
                    <a:pt x="53754" y="0"/>
                    <a:pt x="73156" y="0"/>
                  </a:cubicBezTo>
                  <a:close/>
                </a:path>
              </a:pathLst>
            </a:custGeom>
            <a:solidFill>
              <a:srgbClr val="FFD45C"/>
            </a:solidFill>
          </p:spPr>
          <p:txBody>
            <a:bodyPr/>
            <a:lstStyle/>
            <a:p>
              <a:endParaRPr lang="en-MY"/>
            </a:p>
          </p:txBody>
        </p:sp>
        <p:sp>
          <p:nvSpPr>
            <p:cNvPr id="19" name="TextBox 19"/>
            <p:cNvSpPr txBox="1"/>
            <p:nvPr/>
          </p:nvSpPr>
          <p:spPr>
            <a:xfrm>
              <a:off x="0" y="-57150"/>
              <a:ext cx="808297" cy="1150824"/>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899899" y="3789493"/>
            <a:ext cx="3069001" cy="4152545"/>
            <a:chOff x="0" y="0"/>
            <a:chExt cx="808297" cy="1093674"/>
          </a:xfrm>
        </p:grpSpPr>
        <p:sp>
          <p:nvSpPr>
            <p:cNvPr id="21" name="Freeform 21"/>
            <p:cNvSpPr/>
            <p:nvPr/>
          </p:nvSpPr>
          <p:spPr>
            <a:xfrm>
              <a:off x="0" y="0"/>
              <a:ext cx="808297" cy="1093674"/>
            </a:xfrm>
            <a:custGeom>
              <a:avLst/>
              <a:gdLst/>
              <a:ahLst/>
              <a:cxnLst/>
              <a:rect l="l" t="t" r="r" b="b"/>
              <a:pathLst>
                <a:path w="808297" h="1093674">
                  <a:moveTo>
                    <a:pt x="73156" y="0"/>
                  </a:moveTo>
                  <a:lnTo>
                    <a:pt x="735141" y="0"/>
                  </a:lnTo>
                  <a:cubicBezTo>
                    <a:pt x="775544" y="0"/>
                    <a:pt x="808297" y="32753"/>
                    <a:pt x="808297" y="73156"/>
                  </a:cubicBezTo>
                  <a:lnTo>
                    <a:pt x="808297" y="1020519"/>
                  </a:lnTo>
                  <a:cubicBezTo>
                    <a:pt x="808297" y="1039921"/>
                    <a:pt x="800589" y="1058528"/>
                    <a:pt x="786870" y="1072248"/>
                  </a:cubicBezTo>
                  <a:cubicBezTo>
                    <a:pt x="773150" y="1085967"/>
                    <a:pt x="754543" y="1093674"/>
                    <a:pt x="735141" y="1093674"/>
                  </a:cubicBezTo>
                  <a:lnTo>
                    <a:pt x="73156" y="1093674"/>
                  </a:lnTo>
                  <a:cubicBezTo>
                    <a:pt x="32753" y="1093674"/>
                    <a:pt x="0" y="1060921"/>
                    <a:pt x="0" y="1020519"/>
                  </a:cubicBezTo>
                  <a:lnTo>
                    <a:pt x="0" y="73156"/>
                  </a:lnTo>
                  <a:cubicBezTo>
                    <a:pt x="0" y="53754"/>
                    <a:pt x="7707" y="35146"/>
                    <a:pt x="21427" y="21427"/>
                  </a:cubicBezTo>
                  <a:cubicBezTo>
                    <a:pt x="35146" y="7707"/>
                    <a:pt x="53754" y="0"/>
                    <a:pt x="73156" y="0"/>
                  </a:cubicBezTo>
                  <a:close/>
                </a:path>
              </a:pathLst>
            </a:custGeom>
            <a:solidFill>
              <a:srgbClr val="FFD45C"/>
            </a:solidFill>
          </p:spPr>
          <p:txBody>
            <a:bodyPr/>
            <a:lstStyle/>
            <a:p>
              <a:endParaRPr lang="en-MY"/>
            </a:p>
          </p:txBody>
        </p:sp>
        <p:sp>
          <p:nvSpPr>
            <p:cNvPr id="22" name="TextBox 22"/>
            <p:cNvSpPr txBox="1"/>
            <p:nvPr/>
          </p:nvSpPr>
          <p:spPr>
            <a:xfrm>
              <a:off x="0" y="-57150"/>
              <a:ext cx="808297" cy="1150824"/>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4190299" y="3789493"/>
            <a:ext cx="3069001" cy="4152545"/>
            <a:chOff x="0" y="0"/>
            <a:chExt cx="808297" cy="1093674"/>
          </a:xfrm>
        </p:grpSpPr>
        <p:sp>
          <p:nvSpPr>
            <p:cNvPr id="24" name="Freeform 24"/>
            <p:cNvSpPr/>
            <p:nvPr/>
          </p:nvSpPr>
          <p:spPr>
            <a:xfrm>
              <a:off x="0" y="0"/>
              <a:ext cx="808297" cy="1093674"/>
            </a:xfrm>
            <a:custGeom>
              <a:avLst/>
              <a:gdLst/>
              <a:ahLst/>
              <a:cxnLst/>
              <a:rect l="l" t="t" r="r" b="b"/>
              <a:pathLst>
                <a:path w="808297" h="1093674">
                  <a:moveTo>
                    <a:pt x="73156" y="0"/>
                  </a:moveTo>
                  <a:lnTo>
                    <a:pt x="735141" y="0"/>
                  </a:lnTo>
                  <a:cubicBezTo>
                    <a:pt x="775544" y="0"/>
                    <a:pt x="808297" y="32753"/>
                    <a:pt x="808297" y="73156"/>
                  </a:cubicBezTo>
                  <a:lnTo>
                    <a:pt x="808297" y="1020519"/>
                  </a:lnTo>
                  <a:cubicBezTo>
                    <a:pt x="808297" y="1039921"/>
                    <a:pt x="800589" y="1058528"/>
                    <a:pt x="786870" y="1072248"/>
                  </a:cubicBezTo>
                  <a:cubicBezTo>
                    <a:pt x="773150" y="1085967"/>
                    <a:pt x="754543" y="1093674"/>
                    <a:pt x="735141" y="1093674"/>
                  </a:cubicBezTo>
                  <a:lnTo>
                    <a:pt x="73156" y="1093674"/>
                  </a:lnTo>
                  <a:cubicBezTo>
                    <a:pt x="32753" y="1093674"/>
                    <a:pt x="0" y="1060921"/>
                    <a:pt x="0" y="1020519"/>
                  </a:cubicBezTo>
                  <a:lnTo>
                    <a:pt x="0" y="73156"/>
                  </a:lnTo>
                  <a:cubicBezTo>
                    <a:pt x="0" y="53754"/>
                    <a:pt x="7707" y="35146"/>
                    <a:pt x="21427" y="21427"/>
                  </a:cubicBezTo>
                  <a:cubicBezTo>
                    <a:pt x="35146" y="7707"/>
                    <a:pt x="53754" y="0"/>
                    <a:pt x="73156" y="0"/>
                  </a:cubicBezTo>
                  <a:close/>
                </a:path>
              </a:pathLst>
            </a:custGeom>
            <a:solidFill>
              <a:srgbClr val="FFD45C"/>
            </a:solidFill>
          </p:spPr>
          <p:txBody>
            <a:bodyPr/>
            <a:lstStyle/>
            <a:p>
              <a:endParaRPr lang="en-MY"/>
            </a:p>
          </p:txBody>
        </p:sp>
        <p:sp>
          <p:nvSpPr>
            <p:cNvPr id="25" name="TextBox 25"/>
            <p:cNvSpPr txBox="1"/>
            <p:nvPr/>
          </p:nvSpPr>
          <p:spPr>
            <a:xfrm>
              <a:off x="0" y="-57150"/>
              <a:ext cx="808297" cy="1150824"/>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286376" y="5005494"/>
            <a:ext cx="4551204" cy="504826"/>
          </a:xfrm>
          <a:prstGeom prst="rect">
            <a:avLst/>
          </a:prstGeom>
        </p:spPr>
        <p:txBody>
          <a:bodyPr lIns="0" tIns="0" rIns="0" bIns="0" rtlCol="0" anchor="t">
            <a:spAutoFit/>
          </a:bodyPr>
          <a:lstStyle/>
          <a:p>
            <a:pPr algn="ctr">
              <a:lnSpc>
                <a:spcPts val="4199"/>
              </a:lnSpc>
              <a:spcBef>
                <a:spcPct val="0"/>
              </a:spcBef>
            </a:pPr>
            <a:r>
              <a:rPr lang="en-US" sz="2999" b="1" i="1">
                <a:solidFill>
                  <a:srgbClr val="000000"/>
                </a:solidFill>
                <a:latin typeface="Asap Bold Italics"/>
                <a:ea typeface="Asap Bold Italics"/>
                <a:cs typeface="Asap Bold Italics"/>
                <a:sym typeface="Asap Bold Italics"/>
              </a:rPr>
              <a:t>plan the trip</a:t>
            </a:r>
          </a:p>
        </p:txBody>
      </p:sp>
      <p:sp>
        <p:nvSpPr>
          <p:cNvPr id="27" name="TextBox 27"/>
          <p:cNvSpPr txBox="1"/>
          <p:nvPr/>
        </p:nvSpPr>
        <p:spPr>
          <a:xfrm>
            <a:off x="4322241" y="5027268"/>
            <a:ext cx="3065860" cy="1012190"/>
          </a:xfrm>
          <a:prstGeom prst="rect">
            <a:avLst/>
          </a:prstGeom>
        </p:spPr>
        <p:txBody>
          <a:bodyPr lIns="0" tIns="0" rIns="0" bIns="0" rtlCol="0" anchor="t">
            <a:spAutoFit/>
          </a:bodyPr>
          <a:lstStyle/>
          <a:p>
            <a:pPr algn="ctr">
              <a:lnSpc>
                <a:spcPts val="4060"/>
              </a:lnSpc>
              <a:spcBef>
                <a:spcPct val="0"/>
              </a:spcBef>
            </a:pPr>
            <a:r>
              <a:rPr lang="en-US" sz="2900" b="1" i="1">
                <a:solidFill>
                  <a:srgbClr val="000000"/>
                </a:solidFill>
                <a:latin typeface="Asap Bold Italics"/>
                <a:ea typeface="Asap Bold Italics"/>
                <a:cs typeface="Asap Bold Italics"/>
                <a:sym typeface="Asap Bold Italics"/>
              </a:rPr>
              <a:t>real-time information </a:t>
            </a:r>
          </a:p>
        </p:txBody>
      </p:sp>
      <p:sp>
        <p:nvSpPr>
          <p:cNvPr id="28" name="TextBox 28"/>
          <p:cNvSpPr txBox="1"/>
          <p:nvPr/>
        </p:nvSpPr>
        <p:spPr>
          <a:xfrm>
            <a:off x="7914674" y="5076825"/>
            <a:ext cx="2458652" cy="1057275"/>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Asap Bold Italics"/>
                <a:ea typeface="Asap Bold Italics"/>
                <a:cs typeface="Asap Bold Italics"/>
                <a:sym typeface="Asap Bold Italics"/>
              </a:rPr>
              <a:t>personalized notifications </a:t>
            </a:r>
          </a:p>
        </p:txBody>
      </p:sp>
      <p:sp>
        <p:nvSpPr>
          <p:cNvPr id="29" name="TextBox 29"/>
          <p:cNvSpPr txBox="1"/>
          <p:nvPr/>
        </p:nvSpPr>
        <p:spPr>
          <a:xfrm>
            <a:off x="11280070" y="5075661"/>
            <a:ext cx="2299367" cy="1057275"/>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Asap Bold Italics"/>
                <a:ea typeface="Asap Bold Italics"/>
                <a:cs typeface="Asap Bold Italics"/>
                <a:sym typeface="Asap Bold Italics"/>
              </a:rPr>
              <a:t>AI chatbot assistant</a:t>
            </a:r>
          </a:p>
        </p:txBody>
      </p:sp>
      <p:sp>
        <p:nvSpPr>
          <p:cNvPr id="30" name="TextBox 30"/>
          <p:cNvSpPr txBox="1"/>
          <p:nvPr/>
        </p:nvSpPr>
        <p:spPr>
          <a:xfrm>
            <a:off x="14492775" y="5017743"/>
            <a:ext cx="2458652" cy="1590675"/>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Asap Bold Italics"/>
                <a:ea typeface="Asap Bold Italics"/>
                <a:cs typeface="Asap Bold Italics"/>
                <a:sym typeface="Asap Bold Italics"/>
              </a:rPr>
              <a:t>bus drivers to update bus status</a:t>
            </a:r>
          </a:p>
        </p:txBody>
      </p:sp>
      <p:sp>
        <p:nvSpPr>
          <p:cNvPr id="31" name="Freeform 31"/>
          <p:cNvSpPr/>
          <p:nvPr/>
        </p:nvSpPr>
        <p:spPr>
          <a:xfrm>
            <a:off x="2217649" y="4341698"/>
            <a:ext cx="691103" cy="640089"/>
          </a:xfrm>
          <a:custGeom>
            <a:avLst/>
            <a:gdLst/>
            <a:ahLst/>
            <a:cxnLst/>
            <a:rect l="l" t="t" r="r" b="b"/>
            <a:pathLst>
              <a:path w="691103" h="640089">
                <a:moveTo>
                  <a:pt x="0" y="0"/>
                </a:moveTo>
                <a:lnTo>
                  <a:pt x="691103" y="0"/>
                </a:lnTo>
                <a:lnTo>
                  <a:pt x="691103" y="640089"/>
                </a:lnTo>
                <a:lnTo>
                  <a:pt x="0" y="640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2" name="Freeform 32"/>
          <p:cNvSpPr/>
          <p:nvPr/>
        </p:nvSpPr>
        <p:spPr>
          <a:xfrm>
            <a:off x="5508049" y="4341698"/>
            <a:ext cx="691103" cy="640089"/>
          </a:xfrm>
          <a:custGeom>
            <a:avLst/>
            <a:gdLst/>
            <a:ahLst/>
            <a:cxnLst/>
            <a:rect l="l" t="t" r="r" b="b"/>
            <a:pathLst>
              <a:path w="691103" h="640089">
                <a:moveTo>
                  <a:pt x="0" y="0"/>
                </a:moveTo>
                <a:lnTo>
                  <a:pt x="691103" y="0"/>
                </a:lnTo>
                <a:lnTo>
                  <a:pt x="691103" y="640089"/>
                </a:lnTo>
                <a:lnTo>
                  <a:pt x="0" y="640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3" name="Freeform 33"/>
          <p:cNvSpPr/>
          <p:nvPr/>
        </p:nvSpPr>
        <p:spPr>
          <a:xfrm>
            <a:off x="8799942" y="4341698"/>
            <a:ext cx="691103" cy="640089"/>
          </a:xfrm>
          <a:custGeom>
            <a:avLst/>
            <a:gdLst/>
            <a:ahLst/>
            <a:cxnLst/>
            <a:rect l="l" t="t" r="r" b="b"/>
            <a:pathLst>
              <a:path w="691103" h="640089">
                <a:moveTo>
                  <a:pt x="0" y="0"/>
                </a:moveTo>
                <a:lnTo>
                  <a:pt x="691104" y="0"/>
                </a:lnTo>
                <a:lnTo>
                  <a:pt x="691104" y="640089"/>
                </a:lnTo>
                <a:lnTo>
                  <a:pt x="0" y="640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4" name="Freeform 34"/>
          <p:cNvSpPr/>
          <p:nvPr/>
        </p:nvSpPr>
        <p:spPr>
          <a:xfrm>
            <a:off x="12089695" y="4341698"/>
            <a:ext cx="691103" cy="640089"/>
          </a:xfrm>
          <a:custGeom>
            <a:avLst/>
            <a:gdLst/>
            <a:ahLst/>
            <a:cxnLst/>
            <a:rect l="l" t="t" r="r" b="b"/>
            <a:pathLst>
              <a:path w="691103" h="640089">
                <a:moveTo>
                  <a:pt x="0" y="0"/>
                </a:moveTo>
                <a:lnTo>
                  <a:pt x="691103" y="0"/>
                </a:lnTo>
                <a:lnTo>
                  <a:pt x="691103" y="640089"/>
                </a:lnTo>
                <a:lnTo>
                  <a:pt x="0" y="640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5" name="Freeform 35"/>
          <p:cNvSpPr/>
          <p:nvPr/>
        </p:nvSpPr>
        <p:spPr>
          <a:xfrm>
            <a:off x="15378600" y="4341698"/>
            <a:ext cx="691103" cy="640089"/>
          </a:xfrm>
          <a:custGeom>
            <a:avLst/>
            <a:gdLst/>
            <a:ahLst/>
            <a:cxnLst/>
            <a:rect l="l" t="t" r="r" b="b"/>
            <a:pathLst>
              <a:path w="691103" h="640089">
                <a:moveTo>
                  <a:pt x="0" y="0"/>
                </a:moveTo>
                <a:lnTo>
                  <a:pt x="691104" y="0"/>
                </a:lnTo>
                <a:lnTo>
                  <a:pt x="691104" y="640089"/>
                </a:lnTo>
                <a:lnTo>
                  <a:pt x="0" y="640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6" name="TextBox 36"/>
          <p:cNvSpPr txBox="1"/>
          <p:nvPr/>
        </p:nvSpPr>
        <p:spPr>
          <a:xfrm>
            <a:off x="879866" y="5572125"/>
            <a:ext cx="3379948" cy="2311632"/>
          </a:xfrm>
          <a:prstGeom prst="rect">
            <a:avLst/>
          </a:prstGeom>
        </p:spPr>
        <p:txBody>
          <a:bodyPr lIns="0" tIns="0" rIns="0" bIns="0" rtlCol="0" anchor="t">
            <a:spAutoFit/>
          </a:bodyPr>
          <a:lstStyle/>
          <a:p>
            <a:pPr marL="571964" lvl="1" indent="-285982" algn="l">
              <a:lnSpc>
                <a:spcPts val="3708"/>
              </a:lnSpc>
              <a:buFont typeface="Arial"/>
              <a:buChar char="•"/>
            </a:pPr>
            <a:r>
              <a:rPr lang="en-US" sz="2649">
                <a:solidFill>
                  <a:srgbClr val="000000"/>
                </a:solidFill>
                <a:latin typeface="Asap"/>
                <a:ea typeface="Asap"/>
                <a:cs typeface="Asap"/>
                <a:sym typeface="Asap"/>
              </a:rPr>
              <a:t>searching for bus stops</a:t>
            </a:r>
          </a:p>
          <a:p>
            <a:pPr marL="571964" lvl="1" indent="-285982" algn="l">
              <a:lnSpc>
                <a:spcPts val="3708"/>
              </a:lnSpc>
              <a:spcBef>
                <a:spcPct val="0"/>
              </a:spcBef>
              <a:buFont typeface="Arial"/>
              <a:buChar char="•"/>
            </a:pPr>
            <a:r>
              <a:rPr lang="en-US" sz="2649">
                <a:solidFill>
                  <a:srgbClr val="000000"/>
                </a:solidFill>
                <a:latin typeface="Asap"/>
                <a:ea typeface="Asap"/>
                <a:cs typeface="Asap"/>
                <a:sym typeface="Asap"/>
              </a:rPr>
              <a:t>viewing available routes and schedule</a:t>
            </a:r>
          </a:p>
        </p:txBody>
      </p:sp>
      <p:sp>
        <p:nvSpPr>
          <p:cNvPr id="37" name="TextBox 37"/>
          <p:cNvSpPr txBox="1"/>
          <p:nvPr/>
        </p:nvSpPr>
        <p:spPr>
          <a:xfrm>
            <a:off x="7584593" y="6138289"/>
            <a:ext cx="2895376" cy="929667"/>
          </a:xfrm>
          <a:prstGeom prst="rect">
            <a:avLst/>
          </a:prstGeom>
        </p:spPr>
        <p:txBody>
          <a:bodyPr lIns="0" tIns="0" rIns="0" bIns="0" rtlCol="0" anchor="t">
            <a:spAutoFit/>
          </a:bodyPr>
          <a:lstStyle/>
          <a:p>
            <a:pPr marL="578691" lvl="1" indent="-289346" algn="l">
              <a:lnSpc>
                <a:spcPts val="3752"/>
              </a:lnSpc>
              <a:buFont typeface="Arial"/>
              <a:buChar char="•"/>
            </a:pPr>
            <a:r>
              <a:rPr lang="en-US" sz="2680">
                <a:solidFill>
                  <a:srgbClr val="000000"/>
                </a:solidFill>
                <a:latin typeface="Asap"/>
                <a:ea typeface="Asap"/>
                <a:cs typeface="Asap"/>
                <a:sym typeface="Asap"/>
              </a:rPr>
              <a:t>adjust their travel plans</a:t>
            </a:r>
          </a:p>
        </p:txBody>
      </p:sp>
      <p:sp>
        <p:nvSpPr>
          <p:cNvPr id="38" name="TextBox 38"/>
          <p:cNvSpPr txBox="1"/>
          <p:nvPr/>
        </p:nvSpPr>
        <p:spPr>
          <a:xfrm>
            <a:off x="4162898" y="6058508"/>
            <a:ext cx="3113139" cy="1755232"/>
          </a:xfrm>
          <a:prstGeom prst="rect">
            <a:avLst/>
          </a:prstGeom>
        </p:spPr>
        <p:txBody>
          <a:bodyPr lIns="0" tIns="0" rIns="0" bIns="0" rtlCol="0" anchor="t">
            <a:spAutoFit/>
          </a:bodyPr>
          <a:lstStyle/>
          <a:p>
            <a:pPr marL="541976" lvl="1" indent="-270988" algn="l">
              <a:lnSpc>
                <a:spcPts val="3514"/>
              </a:lnSpc>
              <a:buFont typeface="Arial"/>
              <a:buChar char="•"/>
            </a:pPr>
            <a:r>
              <a:rPr lang="en-US" sz="2510">
                <a:solidFill>
                  <a:srgbClr val="000000"/>
                </a:solidFill>
                <a:latin typeface="Asap"/>
                <a:ea typeface="Asap"/>
                <a:cs typeface="Asap"/>
                <a:sym typeface="Asap"/>
              </a:rPr>
              <a:t>tracking-distance</a:t>
            </a:r>
          </a:p>
          <a:p>
            <a:pPr marL="541976" lvl="1" indent="-270988" algn="l">
              <a:lnSpc>
                <a:spcPts val="3514"/>
              </a:lnSpc>
              <a:buFont typeface="Arial"/>
              <a:buChar char="•"/>
            </a:pPr>
            <a:r>
              <a:rPr lang="en-US" sz="2510">
                <a:solidFill>
                  <a:srgbClr val="000000"/>
                </a:solidFill>
                <a:latin typeface="Asap"/>
                <a:ea typeface="Asap"/>
                <a:cs typeface="Asap"/>
                <a:sym typeface="Asap"/>
              </a:rPr>
              <a:t>arrive time</a:t>
            </a:r>
          </a:p>
          <a:p>
            <a:pPr marL="541976" lvl="1" indent="-270988" algn="l">
              <a:lnSpc>
                <a:spcPts val="3514"/>
              </a:lnSpc>
              <a:spcBef>
                <a:spcPct val="0"/>
              </a:spcBef>
              <a:buFont typeface="Arial"/>
              <a:buChar char="•"/>
            </a:pPr>
            <a:r>
              <a:rPr lang="en-US" sz="2510">
                <a:solidFill>
                  <a:srgbClr val="000000"/>
                </a:solidFill>
                <a:latin typeface="Asap"/>
                <a:ea typeface="Asap"/>
                <a:cs typeface="Asap"/>
                <a:sym typeface="Asap"/>
              </a:rPr>
              <a:t>crowded level of each bus</a:t>
            </a:r>
          </a:p>
        </p:txBody>
      </p:sp>
      <p:sp>
        <p:nvSpPr>
          <p:cNvPr id="39" name="TextBox 39"/>
          <p:cNvSpPr txBox="1"/>
          <p:nvPr/>
        </p:nvSpPr>
        <p:spPr>
          <a:xfrm>
            <a:off x="10746670" y="6076950"/>
            <a:ext cx="3479706" cy="1644333"/>
          </a:xfrm>
          <a:prstGeom prst="rect">
            <a:avLst/>
          </a:prstGeom>
        </p:spPr>
        <p:txBody>
          <a:bodyPr lIns="0" tIns="0" rIns="0" bIns="0" rtlCol="0" anchor="t">
            <a:spAutoFit/>
          </a:bodyPr>
          <a:lstStyle/>
          <a:p>
            <a:pPr marL="506580" lvl="1" indent="-253290" algn="l">
              <a:lnSpc>
                <a:spcPts val="3284"/>
              </a:lnSpc>
              <a:buFont typeface="Arial"/>
              <a:buChar char="•"/>
            </a:pPr>
            <a:r>
              <a:rPr lang="en-US" sz="2346">
                <a:solidFill>
                  <a:srgbClr val="000000"/>
                </a:solidFill>
                <a:latin typeface="Asap"/>
                <a:ea typeface="Asap"/>
                <a:cs typeface="Asap"/>
                <a:sym typeface="Asap"/>
              </a:rPr>
              <a:t>simplifies access to information</a:t>
            </a:r>
          </a:p>
          <a:p>
            <a:pPr marL="506580" lvl="1" indent="-253290" algn="l">
              <a:lnSpc>
                <a:spcPts val="3284"/>
              </a:lnSpc>
              <a:buFont typeface="Arial"/>
              <a:buChar char="•"/>
            </a:pPr>
            <a:r>
              <a:rPr lang="en-US" sz="2346">
                <a:solidFill>
                  <a:srgbClr val="000000"/>
                </a:solidFill>
                <a:latin typeface="Asap"/>
                <a:ea typeface="Asap"/>
                <a:cs typeface="Asap"/>
                <a:sym typeface="Asap"/>
              </a:rPr>
              <a:t>usable for visually impaired users</a:t>
            </a:r>
          </a:p>
        </p:txBody>
      </p:sp>
      <p:sp>
        <p:nvSpPr>
          <p:cNvPr id="40" name="TextBox 40"/>
          <p:cNvSpPr txBox="1"/>
          <p:nvPr/>
        </p:nvSpPr>
        <p:spPr>
          <a:xfrm>
            <a:off x="14035575" y="6555105"/>
            <a:ext cx="3485924" cy="1258635"/>
          </a:xfrm>
          <a:prstGeom prst="rect">
            <a:avLst/>
          </a:prstGeom>
        </p:spPr>
        <p:txBody>
          <a:bodyPr lIns="0" tIns="0" rIns="0" bIns="0" rtlCol="0" anchor="t">
            <a:spAutoFit/>
          </a:bodyPr>
          <a:lstStyle/>
          <a:p>
            <a:pPr marL="521889" lvl="1" indent="-260944" algn="l">
              <a:lnSpc>
                <a:spcPts val="3384"/>
              </a:lnSpc>
              <a:buFont typeface="Arial"/>
              <a:buChar char="•"/>
            </a:pPr>
            <a:r>
              <a:rPr lang="en-US" sz="2417">
                <a:solidFill>
                  <a:srgbClr val="000000"/>
                </a:solidFill>
                <a:latin typeface="Asap"/>
                <a:ea typeface="Asap"/>
                <a:cs typeface="Asap"/>
                <a:sym typeface="Asap"/>
              </a:rPr>
              <a:t>reflected in the system and shared with students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EFC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082819" y="-611903"/>
            <a:ext cx="6069587" cy="17578001"/>
            <a:chOff x="0" y="0"/>
            <a:chExt cx="1846995" cy="5349043"/>
          </a:xfrm>
        </p:grpSpPr>
        <p:sp>
          <p:nvSpPr>
            <p:cNvPr id="3" name="Freeform 3"/>
            <p:cNvSpPr/>
            <p:nvPr/>
          </p:nvSpPr>
          <p:spPr>
            <a:xfrm>
              <a:off x="0" y="0"/>
              <a:ext cx="1846995" cy="5349042"/>
            </a:xfrm>
            <a:custGeom>
              <a:avLst/>
              <a:gdLst/>
              <a:ahLst/>
              <a:cxnLst/>
              <a:rect l="l" t="t" r="r" b="b"/>
              <a:pathLst>
                <a:path w="1846995" h="5349042">
                  <a:moveTo>
                    <a:pt x="0" y="0"/>
                  </a:moveTo>
                  <a:lnTo>
                    <a:pt x="1846995" y="0"/>
                  </a:lnTo>
                  <a:lnTo>
                    <a:pt x="1846995" y="5349042"/>
                  </a:lnTo>
                  <a:lnTo>
                    <a:pt x="0" y="5349042"/>
                  </a:lnTo>
                  <a:close/>
                </a:path>
              </a:pathLst>
            </a:custGeom>
            <a:gradFill rotWithShape="1">
              <a:gsLst>
                <a:gs pos="0">
                  <a:srgbClr val="FFEE94">
                    <a:alpha val="100000"/>
                  </a:srgbClr>
                </a:gs>
                <a:gs pos="100000">
                  <a:srgbClr val="F6EFC7">
                    <a:alpha val="0"/>
                  </a:srgbClr>
                </a:gs>
              </a:gsLst>
              <a:lin ang="0"/>
            </a:gradFill>
          </p:spPr>
          <p:txBody>
            <a:bodyPr/>
            <a:lstStyle/>
            <a:p>
              <a:endParaRPr lang="en-MY"/>
            </a:p>
          </p:txBody>
        </p:sp>
        <p:sp>
          <p:nvSpPr>
            <p:cNvPr id="4" name="TextBox 4"/>
            <p:cNvSpPr txBox="1"/>
            <p:nvPr/>
          </p:nvSpPr>
          <p:spPr>
            <a:xfrm>
              <a:off x="0" y="-57150"/>
              <a:ext cx="1846995" cy="540619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364969" y="9664783"/>
            <a:ext cx="23017939" cy="5013787"/>
            <a:chOff x="0" y="0"/>
            <a:chExt cx="6062338" cy="1320503"/>
          </a:xfrm>
        </p:grpSpPr>
        <p:sp>
          <p:nvSpPr>
            <p:cNvPr id="6" name="Freeform 6"/>
            <p:cNvSpPr/>
            <p:nvPr/>
          </p:nvSpPr>
          <p:spPr>
            <a:xfrm>
              <a:off x="0" y="0"/>
              <a:ext cx="6062338" cy="1320504"/>
            </a:xfrm>
            <a:custGeom>
              <a:avLst/>
              <a:gdLst/>
              <a:ahLst/>
              <a:cxnLst/>
              <a:rect l="l" t="t" r="r" b="b"/>
              <a:pathLst>
                <a:path w="6062338" h="1320504">
                  <a:moveTo>
                    <a:pt x="3031169" y="0"/>
                  </a:moveTo>
                  <a:cubicBezTo>
                    <a:pt x="1357101" y="0"/>
                    <a:pt x="0" y="295605"/>
                    <a:pt x="0" y="660252"/>
                  </a:cubicBezTo>
                  <a:cubicBezTo>
                    <a:pt x="0" y="1024899"/>
                    <a:pt x="1357101" y="1320504"/>
                    <a:pt x="3031169" y="1320504"/>
                  </a:cubicBezTo>
                  <a:cubicBezTo>
                    <a:pt x="4705237" y="1320504"/>
                    <a:pt x="6062338" y="1024899"/>
                    <a:pt x="6062338" y="660252"/>
                  </a:cubicBezTo>
                  <a:cubicBezTo>
                    <a:pt x="6062338" y="295605"/>
                    <a:pt x="4705237" y="0"/>
                    <a:pt x="3031169" y="0"/>
                  </a:cubicBezTo>
                  <a:close/>
                </a:path>
              </a:pathLst>
            </a:custGeom>
            <a:solidFill>
              <a:srgbClr val="2EA3A3"/>
            </a:solidFill>
          </p:spPr>
          <p:txBody>
            <a:bodyPr/>
            <a:lstStyle/>
            <a:p>
              <a:endParaRPr lang="en-MY"/>
            </a:p>
          </p:txBody>
        </p:sp>
        <p:sp>
          <p:nvSpPr>
            <p:cNvPr id="7" name="TextBox 7"/>
            <p:cNvSpPr txBox="1"/>
            <p:nvPr/>
          </p:nvSpPr>
          <p:spPr>
            <a:xfrm>
              <a:off x="568344" y="66647"/>
              <a:ext cx="4925649" cy="113005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200420">
            <a:off x="70239" y="207189"/>
            <a:ext cx="3935182" cy="2525672"/>
          </a:xfrm>
          <a:custGeom>
            <a:avLst/>
            <a:gdLst/>
            <a:ahLst/>
            <a:cxnLst/>
            <a:rect l="l" t="t" r="r" b="b"/>
            <a:pathLst>
              <a:path w="3935182" h="2525672">
                <a:moveTo>
                  <a:pt x="0" y="0"/>
                </a:moveTo>
                <a:lnTo>
                  <a:pt x="3935182" y="0"/>
                </a:lnTo>
                <a:lnTo>
                  <a:pt x="3935182" y="2525672"/>
                </a:lnTo>
                <a:lnTo>
                  <a:pt x="0" y="2525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9" name="Group 9"/>
          <p:cNvGrpSpPr/>
          <p:nvPr/>
        </p:nvGrpSpPr>
        <p:grpSpPr>
          <a:xfrm>
            <a:off x="8553504" y="94689"/>
            <a:ext cx="1352441" cy="1352441"/>
            <a:chOff x="0" y="0"/>
            <a:chExt cx="356199" cy="356199"/>
          </a:xfrm>
        </p:grpSpPr>
        <p:sp>
          <p:nvSpPr>
            <p:cNvPr id="10" name="Freeform 10"/>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2B3E56"/>
            </a:solidFill>
          </p:spPr>
          <p:txBody>
            <a:bodyPr/>
            <a:lstStyle/>
            <a:p>
              <a:endParaRPr lang="en-MY"/>
            </a:p>
          </p:txBody>
        </p:sp>
        <p:sp>
          <p:nvSpPr>
            <p:cNvPr id="11" name="TextBox 11"/>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467779" y="0"/>
            <a:ext cx="1352441" cy="1352441"/>
            <a:chOff x="0" y="0"/>
            <a:chExt cx="356199" cy="356199"/>
          </a:xfrm>
        </p:grpSpPr>
        <p:sp>
          <p:nvSpPr>
            <p:cNvPr id="13" name="Freeform 13"/>
            <p:cNvSpPr/>
            <p:nvPr/>
          </p:nvSpPr>
          <p:spPr>
            <a:xfrm>
              <a:off x="0" y="0"/>
              <a:ext cx="356199" cy="356199"/>
            </a:xfrm>
            <a:custGeom>
              <a:avLst/>
              <a:gdLst/>
              <a:ahLst/>
              <a:cxnLst/>
              <a:rect l="l" t="t" r="r" b="b"/>
              <a:pathLst>
                <a:path w="356199" h="356199">
                  <a:moveTo>
                    <a:pt x="0" y="0"/>
                  </a:moveTo>
                  <a:lnTo>
                    <a:pt x="356199" y="0"/>
                  </a:lnTo>
                  <a:lnTo>
                    <a:pt x="356199" y="356199"/>
                  </a:lnTo>
                  <a:lnTo>
                    <a:pt x="0" y="356199"/>
                  </a:lnTo>
                  <a:close/>
                </a:path>
              </a:pathLst>
            </a:custGeom>
            <a:solidFill>
              <a:srgbClr val="EEC041"/>
            </a:solidFill>
          </p:spPr>
          <p:txBody>
            <a:bodyPr/>
            <a:lstStyle/>
            <a:p>
              <a:endParaRPr lang="en-MY"/>
            </a:p>
          </p:txBody>
        </p:sp>
        <p:sp>
          <p:nvSpPr>
            <p:cNvPr id="14" name="TextBox 14"/>
            <p:cNvSpPr txBox="1"/>
            <p:nvPr/>
          </p:nvSpPr>
          <p:spPr>
            <a:xfrm>
              <a:off x="0" y="-57150"/>
              <a:ext cx="356199" cy="4133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6523860" y="1116405"/>
            <a:ext cx="735440" cy="215750"/>
          </a:xfrm>
          <a:custGeom>
            <a:avLst/>
            <a:gdLst/>
            <a:ahLst/>
            <a:cxnLst/>
            <a:rect l="l" t="t" r="r" b="b"/>
            <a:pathLst>
              <a:path w="735440" h="215750">
                <a:moveTo>
                  <a:pt x="0" y="0"/>
                </a:moveTo>
                <a:lnTo>
                  <a:pt x="735440" y="0"/>
                </a:lnTo>
                <a:lnTo>
                  <a:pt x="735440" y="215750"/>
                </a:lnTo>
                <a:lnTo>
                  <a:pt x="0" y="21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16" name="Freeform 16"/>
          <p:cNvSpPr/>
          <p:nvPr/>
        </p:nvSpPr>
        <p:spPr>
          <a:xfrm>
            <a:off x="14979582" y="7512916"/>
            <a:ext cx="3088556" cy="2774084"/>
          </a:xfrm>
          <a:custGeom>
            <a:avLst/>
            <a:gdLst/>
            <a:ahLst/>
            <a:cxnLst/>
            <a:rect l="l" t="t" r="r" b="b"/>
            <a:pathLst>
              <a:path w="3088556" h="2774084">
                <a:moveTo>
                  <a:pt x="0" y="0"/>
                </a:moveTo>
                <a:lnTo>
                  <a:pt x="3088556" y="0"/>
                </a:lnTo>
                <a:lnTo>
                  <a:pt x="3088556" y="2774084"/>
                </a:lnTo>
                <a:lnTo>
                  <a:pt x="0" y="27740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graphicFrame>
        <p:nvGraphicFramePr>
          <p:cNvPr id="17" name="Table 17"/>
          <p:cNvGraphicFramePr>
            <a:graphicFrameLocks noGrp="1"/>
          </p:cNvGraphicFramePr>
          <p:nvPr>
            <p:extLst>
              <p:ext uri="{D42A27DB-BD31-4B8C-83A1-F6EECF244321}">
                <p14:modId xmlns:p14="http://schemas.microsoft.com/office/powerpoint/2010/main" val="1146462070"/>
              </p:ext>
            </p:extLst>
          </p:nvPr>
        </p:nvGraphicFramePr>
        <p:xfrm>
          <a:off x="2751174" y="2372604"/>
          <a:ext cx="12976841" cy="7173116"/>
        </p:xfrm>
        <a:graphic>
          <a:graphicData uri="http://schemas.openxmlformats.org/drawingml/2006/table">
            <a:tbl>
              <a:tblPr/>
              <a:tblGrid>
                <a:gridCol w="1300329">
                  <a:extLst>
                    <a:ext uri="{9D8B030D-6E8A-4147-A177-3AD203B41FA5}">
                      <a16:colId xmlns:a16="http://schemas.microsoft.com/office/drawing/2014/main" val="20000"/>
                    </a:ext>
                  </a:extLst>
                </a:gridCol>
                <a:gridCol w="2217107">
                  <a:extLst>
                    <a:ext uri="{9D8B030D-6E8A-4147-A177-3AD203B41FA5}">
                      <a16:colId xmlns:a16="http://schemas.microsoft.com/office/drawing/2014/main" val="20001"/>
                    </a:ext>
                  </a:extLst>
                </a:gridCol>
                <a:gridCol w="2336667">
                  <a:extLst>
                    <a:ext uri="{9D8B030D-6E8A-4147-A177-3AD203B41FA5}">
                      <a16:colId xmlns:a16="http://schemas.microsoft.com/office/drawing/2014/main" val="20002"/>
                    </a:ext>
                  </a:extLst>
                </a:gridCol>
                <a:gridCol w="2334049">
                  <a:extLst>
                    <a:ext uri="{9D8B030D-6E8A-4147-A177-3AD203B41FA5}">
                      <a16:colId xmlns:a16="http://schemas.microsoft.com/office/drawing/2014/main" val="20003"/>
                    </a:ext>
                  </a:extLst>
                </a:gridCol>
                <a:gridCol w="2314236">
                  <a:extLst>
                    <a:ext uri="{9D8B030D-6E8A-4147-A177-3AD203B41FA5}">
                      <a16:colId xmlns:a16="http://schemas.microsoft.com/office/drawing/2014/main" val="20004"/>
                    </a:ext>
                  </a:extLst>
                </a:gridCol>
                <a:gridCol w="2474453">
                  <a:extLst>
                    <a:ext uri="{9D8B030D-6E8A-4147-A177-3AD203B41FA5}">
                      <a16:colId xmlns:a16="http://schemas.microsoft.com/office/drawing/2014/main" val="20005"/>
                    </a:ext>
                  </a:extLst>
                </a:gridCol>
              </a:tblGrid>
              <a:tr h="668575">
                <a:tc gridSpan="6">
                  <a:txBody>
                    <a:bodyPr/>
                    <a:lstStyle/>
                    <a:p>
                      <a:pPr algn="ctr">
                        <a:lnSpc>
                          <a:spcPts val="2169"/>
                        </a:lnSpc>
                        <a:defRPr/>
                      </a:pPr>
                      <a:r>
                        <a:rPr lang="en-US" sz="1972">
                          <a:solidFill>
                            <a:srgbClr val="FFFFFF"/>
                          </a:solidFill>
                          <a:latin typeface="Times New Roman"/>
                          <a:ea typeface="Times New Roman"/>
                          <a:cs typeface="Times New Roman"/>
                          <a:sym typeface="Times New Roman"/>
                        </a:rPr>
                        <a:t>Task Assignment</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8DAA00"/>
                    </a:solidFill>
                  </a:tcPr>
                </a:tc>
                <a:tc hMerge="1">
                  <a:txBody>
                    <a:bodyPr/>
                    <a:lstStyle/>
                    <a:p>
                      <a:pPr algn="ctr">
                        <a:lnSpc>
                          <a:spcPts val="2169"/>
                        </a:lnSpc>
                        <a:defRPr/>
                      </a:pPr>
                      <a:r>
                        <a:rPr lang="en-US" sz="1972">
                          <a:solidFill>
                            <a:srgbClr val="FFFFFF"/>
                          </a:solidFill>
                          <a:latin typeface="Times New Roman"/>
                          <a:ea typeface="Times New Roman"/>
                          <a:cs typeface="Times New Roman"/>
                          <a:sym typeface="Times New Roman"/>
                        </a:rPr>
                        <a:t>Task Assignment</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8DAA00"/>
                    </a:solidFill>
                  </a:tcPr>
                </a:tc>
                <a:tc hMerge="1">
                  <a:txBody>
                    <a:bodyPr/>
                    <a:lstStyle/>
                    <a:p>
                      <a:pPr algn="ctr">
                        <a:lnSpc>
                          <a:spcPts val="2169"/>
                        </a:lnSpc>
                        <a:defRPr/>
                      </a:pPr>
                      <a:r>
                        <a:rPr lang="en-US" sz="1972">
                          <a:solidFill>
                            <a:srgbClr val="FFFFFF"/>
                          </a:solidFill>
                          <a:latin typeface="Times New Roman"/>
                          <a:ea typeface="Times New Roman"/>
                          <a:cs typeface="Times New Roman"/>
                          <a:sym typeface="Times New Roman"/>
                        </a:rPr>
                        <a:t>Task Assignment</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8DAA00"/>
                    </a:solidFill>
                  </a:tcPr>
                </a:tc>
                <a:tc hMerge="1">
                  <a:txBody>
                    <a:bodyPr/>
                    <a:lstStyle/>
                    <a:p>
                      <a:pPr algn="ctr">
                        <a:lnSpc>
                          <a:spcPts val="2169"/>
                        </a:lnSpc>
                        <a:defRPr/>
                      </a:pPr>
                      <a:r>
                        <a:rPr lang="en-US" sz="1972">
                          <a:solidFill>
                            <a:srgbClr val="FFFFFF"/>
                          </a:solidFill>
                          <a:latin typeface="Times New Roman"/>
                          <a:ea typeface="Times New Roman"/>
                          <a:cs typeface="Times New Roman"/>
                          <a:sym typeface="Times New Roman"/>
                        </a:rPr>
                        <a:t>Task Assignment</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8DAA00"/>
                    </a:solidFill>
                  </a:tcPr>
                </a:tc>
                <a:tc hMerge="1">
                  <a:txBody>
                    <a:bodyPr/>
                    <a:lstStyle/>
                    <a:p>
                      <a:pPr algn="ctr">
                        <a:lnSpc>
                          <a:spcPts val="2169"/>
                        </a:lnSpc>
                        <a:defRPr/>
                      </a:pPr>
                      <a:r>
                        <a:rPr lang="en-US" sz="1972">
                          <a:solidFill>
                            <a:srgbClr val="FFFFFF"/>
                          </a:solidFill>
                          <a:latin typeface="Times New Roman"/>
                          <a:ea typeface="Times New Roman"/>
                          <a:cs typeface="Times New Roman"/>
                          <a:sym typeface="Times New Roman"/>
                        </a:rPr>
                        <a:t>Task Assignment</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8DAA00"/>
                    </a:solidFill>
                  </a:tcPr>
                </a:tc>
                <a:tc hMerge="1">
                  <a:txBody>
                    <a:bodyPr/>
                    <a:lstStyle/>
                    <a:p>
                      <a:pPr algn="ctr">
                        <a:lnSpc>
                          <a:spcPts val="2169"/>
                        </a:lnSpc>
                        <a:defRPr/>
                      </a:pPr>
                      <a:r>
                        <a:rPr lang="en-US" sz="1972">
                          <a:solidFill>
                            <a:srgbClr val="FFFFFF"/>
                          </a:solidFill>
                          <a:latin typeface="Times New Roman"/>
                          <a:ea typeface="Times New Roman"/>
                          <a:cs typeface="Times New Roman"/>
                          <a:sym typeface="Times New Roman"/>
                        </a:rPr>
                        <a:t>Task Assignment</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8DAA00"/>
                    </a:solidFill>
                  </a:tcPr>
                </a:tc>
                <a:extLst>
                  <a:ext uri="{0D108BD9-81ED-4DB2-BD59-A6C34878D82A}">
                    <a16:rowId xmlns:a16="http://schemas.microsoft.com/office/drawing/2014/main" val="10000"/>
                  </a:ext>
                </a:extLst>
              </a:tr>
              <a:tr h="738951">
                <a:tc>
                  <a:txBody>
                    <a:bodyPr/>
                    <a:lstStyle/>
                    <a:p>
                      <a:pPr algn="l">
                        <a:lnSpc>
                          <a:spcPts val="1446"/>
                        </a:lnSpc>
                        <a:defRPr/>
                      </a:pP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D3E385"/>
                    </a:solidFill>
                  </a:tcPr>
                </a:tc>
                <a:tc>
                  <a:txBody>
                    <a:bodyPr/>
                    <a:lstStyle/>
                    <a:p>
                      <a:pPr algn="ctr">
                        <a:lnSpc>
                          <a:spcPts val="2420"/>
                        </a:lnSpc>
                        <a:defRPr/>
                      </a:pPr>
                      <a:r>
                        <a:rPr lang="en-US" sz="2200" b="1">
                          <a:solidFill>
                            <a:srgbClr val="000000"/>
                          </a:solidFill>
                          <a:latin typeface="Times New Roman Bold"/>
                          <a:ea typeface="Times New Roman Bold"/>
                          <a:cs typeface="Times New Roman Bold"/>
                          <a:sym typeface="Times New Roman Bold"/>
                        </a:rPr>
                        <a:t>ANG HUI SHAN</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D3E385"/>
                    </a:solidFill>
                  </a:tcPr>
                </a:tc>
                <a:tc>
                  <a:txBody>
                    <a:bodyPr/>
                    <a:lstStyle/>
                    <a:p>
                      <a:pPr algn="ctr">
                        <a:lnSpc>
                          <a:spcPts val="2419"/>
                        </a:lnSpc>
                        <a:defRPr/>
                      </a:pPr>
                      <a:r>
                        <a:rPr lang="en-US" sz="2199" b="1">
                          <a:solidFill>
                            <a:srgbClr val="000000"/>
                          </a:solidFill>
                          <a:latin typeface="Times New Roman Bold"/>
                          <a:ea typeface="Times New Roman Bold"/>
                          <a:cs typeface="Times New Roman Bold"/>
                          <a:sym typeface="Times New Roman Bold"/>
                        </a:rPr>
                        <a:t>GAN LUO XI</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D3E385"/>
                    </a:solidFill>
                  </a:tcPr>
                </a:tc>
                <a:tc>
                  <a:txBody>
                    <a:bodyPr/>
                    <a:lstStyle/>
                    <a:p>
                      <a:pPr algn="ctr">
                        <a:lnSpc>
                          <a:spcPts val="2419"/>
                        </a:lnSpc>
                        <a:defRPr/>
                      </a:pPr>
                      <a:r>
                        <a:rPr lang="en-US" sz="2199" b="1">
                          <a:solidFill>
                            <a:srgbClr val="000000"/>
                          </a:solidFill>
                          <a:latin typeface="Times New Roman Bold"/>
                          <a:ea typeface="Times New Roman Bold"/>
                          <a:cs typeface="Times New Roman Bold"/>
                          <a:sym typeface="Times New Roman Bold"/>
                        </a:rPr>
                        <a:t>TAN JIA QI</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D3E385"/>
                    </a:solidFill>
                  </a:tcPr>
                </a:tc>
                <a:tc>
                  <a:txBody>
                    <a:bodyPr/>
                    <a:lstStyle/>
                    <a:p>
                      <a:pPr algn="ctr">
                        <a:lnSpc>
                          <a:spcPts val="2419"/>
                        </a:lnSpc>
                        <a:defRPr/>
                      </a:pPr>
                      <a:r>
                        <a:rPr lang="en-US" sz="2199" b="1">
                          <a:solidFill>
                            <a:srgbClr val="000000"/>
                          </a:solidFill>
                          <a:latin typeface="Times New Roman Bold"/>
                          <a:ea typeface="Times New Roman Bold"/>
                          <a:cs typeface="Times New Roman Bold"/>
                          <a:sym typeface="Times New Roman Bold"/>
                        </a:rPr>
                        <a:t>TEO YING LING</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D3E385"/>
                    </a:solidFill>
                  </a:tcPr>
                </a:tc>
                <a:tc>
                  <a:txBody>
                    <a:bodyPr/>
                    <a:lstStyle/>
                    <a:p>
                      <a:pPr algn="ctr">
                        <a:lnSpc>
                          <a:spcPts val="2420"/>
                        </a:lnSpc>
                        <a:defRPr/>
                      </a:pPr>
                      <a:r>
                        <a:rPr lang="en-US" sz="2200" b="1">
                          <a:solidFill>
                            <a:srgbClr val="000000"/>
                          </a:solidFill>
                          <a:latin typeface="Times New Roman Bold"/>
                          <a:ea typeface="Times New Roman Bold"/>
                          <a:cs typeface="Times New Roman Bold"/>
                          <a:sym typeface="Times New Roman Bold"/>
                        </a:rPr>
                        <a:t>TOR SI JIE</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solidFill>
                      <a:srgbClr val="D3E385"/>
                    </a:solidFill>
                  </a:tcPr>
                </a:tc>
                <a:extLst>
                  <a:ext uri="{0D108BD9-81ED-4DB2-BD59-A6C34878D82A}">
                    <a16:rowId xmlns:a16="http://schemas.microsoft.com/office/drawing/2014/main" val="10001"/>
                  </a:ext>
                </a:extLst>
              </a:tr>
              <a:tr h="2298959">
                <a:tc>
                  <a:txBody>
                    <a:bodyPr/>
                    <a:lstStyle/>
                    <a:p>
                      <a:pPr algn="ctr">
                        <a:lnSpc>
                          <a:spcPts val="2640"/>
                        </a:lnSpc>
                        <a:spcBef>
                          <a:spcPct val="0"/>
                        </a:spcBef>
                        <a:defRPr/>
                      </a:pPr>
                      <a:r>
                        <a:rPr lang="en-US" sz="2400" b="1" dirty="0">
                          <a:solidFill>
                            <a:srgbClr val="000000"/>
                          </a:solidFill>
                          <a:latin typeface="Times New Roman Bold"/>
                          <a:ea typeface="Times New Roman Bold"/>
                          <a:cs typeface="Times New Roman Bold"/>
                          <a:sym typeface="Times New Roman Bold"/>
                        </a:rPr>
                        <a:t>Report</a:t>
                      </a:r>
                      <a:endParaRPr lang="en-US" sz="1100" dirty="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89"/>
                        </a:lnSpc>
                        <a:defRPr/>
                      </a:pPr>
                      <a:r>
                        <a:rPr lang="en-US" sz="1899" dirty="0">
                          <a:solidFill>
                            <a:srgbClr val="000000"/>
                          </a:solidFill>
                          <a:latin typeface="Times New Roman"/>
                          <a:ea typeface="Times New Roman"/>
                          <a:cs typeface="Times New Roman"/>
                          <a:sym typeface="Times New Roman"/>
                        </a:rPr>
                        <a:t>Detail Description</a:t>
                      </a:r>
                      <a:endParaRPr lang="en-US" sz="1100" dirty="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89"/>
                        </a:lnSpc>
                        <a:defRPr/>
                      </a:pPr>
                      <a:r>
                        <a:rPr lang="en-US" sz="1899" dirty="0">
                          <a:solidFill>
                            <a:srgbClr val="000000"/>
                          </a:solidFill>
                          <a:latin typeface="Times New Roman"/>
                          <a:ea typeface="Times New Roman"/>
                          <a:cs typeface="Times New Roman"/>
                          <a:sym typeface="Times New Roman"/>
                        </a:rPr>
                        <a:t>Introduction,</a:t>
                      </a:r>
                      <a:endParaRPr lang="en-US" sz="1100" dirty="0"/>
                    </a:p>
                    <a:p>
                      <a:pPr algn="ctr">
                        <a:lnSpc>
                          <a:spcPts val="2089"/>
                        </a:lnSpc>
                      </a:pPr>
                      <a:r>
                        <a:rPr lang="en-US" sz="1899" dirty="0">
                          <a:solidFill>
                            <a:srgbClr val="000000"/>
                          </a:solidFill>
                          <a:latin typeface="Times New Roman"/>
                          <a:ea typeface="Times New Roman"/>
                          <a:cs typeface="Times New Roman"/>
                          <a:sym typeface="Times New Roman"/>
                        </a:rPr>
                        <a:t>Front Page,</a:t>
                      </a:r>
                    </a:p>
                    <a:p>
                      <a:pPr algn="ctr">
                        <a:lnSpc>
                          <a:spcPts val="2089"/>
                        </a:lnSpc>
                      </a:pPr>
                      <a:r>
                        <a:rPr lang="en-US" sz="1899" dirty="0">
                          <a:solidFill>
                            <a:srgbClr val="000000"/>
                          </a:solidFill>
                          <a:latin typeface="Times New Roman"/>
                          <a:ea typeface="Times New Roman"/>
                          <a:cs typeface="Times New Roman"/>
                          <a:sym typeface="Times New Roman"/>
                        </a:rPr>
                        <a:t>Editing Report</a:t>
                      </a:r>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89"/>
                        </a:lnSpc>
                        <a:defRPr/>
                      </a:pPr>
                      <a:r>
                        <a:rPr lang="en-US" sz="1899" dirty="0">
                          <a:solidFill>
                            <a:srgbClr val="000000"/>
                          </a:solidFill>
                          <a:latin typeface="Times New Roman"/>
                          <a:ea typeface="Times New Roman"/>
                          <a:cs typeface="Times New Roman"/>
                          <a:sym typeface="Times New Roman"/>
                        </a:rPr>
                        <a:t>Assign Task for Each Member,</a:t>
                      </a:r>
                      <a:endParaRPr lang="en-US" sz="1100" dirty="0"/>
                    </a:p>
                    <a:p>
                      <a:pPr algn="ctr">
                        <a:lnSpc>
                          <a:spcPts val="2089"/>
                        </a:lnSpc>
                      </a:pPr>
                      <a:r>
                        <a:rPr lang="en-US" sz="1899" dirty="0">
                          <a:solidFill>
                            <a:srgbClr val="000000"/>
                          </a:solidFill>
                          <a:latin typeface="Times New Roman"/>
                          <a:ea typeface="Times New Roman"/>
                          <a:cs typeface="Times New Roman"/>
                          <a:sym typeface="Times New Roman"/>
                        </a:rPr>
                        <a:t>Produce and Testing Phototype</a:t>
                      </a:r>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89"/>
                        </a:lnSpc>
                        <a:defRPr/>
                      </a:pPr>
                      <a:r>
                        <a:rPr lang="en-US" sz="1899">
                          <a:solidFill>
                            <a:srgbClr val="000000"/>
                          </a:solidFill>
                          <a:latin typeface="Times New Roman"/>
                          <a:ea typeface="Times New Roman"/>
                          <a:cs typeface="Times New Roman"/>
                          <a:sym typeface="Times New Roman"/>
                        </a:rPr>
                        <a:t>Detail Step and Descriptions,Design Thinking Assessment</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1759"/>
                        </a:lnSpc>
                        <a:defRPr/>
                      </a:pPr>
                      <a:r>
                        <a:rPr lang="en-US" sz="1599">
                          <a:solidFill>
                            <a:srgbClr val="000000"/>
                          </a:solidFill>
                          <a:latin typeface="Times New Roman"/>
                          <a:ea typeface="Times New Roman"/>
                          <a:cs typeface="Times New Roman"/>
                          <a:sym typeface="Times New Roman"/>
                        </a:rPr>
                        <a:t>Design Thinking Evidence,</a:t>
                      </a:r>
                      <a:endParaRPr lang="en-US" sz="1100"/>
                    </a:p>
                    <a:p>
                      <a:pPr algn="ctr">
                        <a:lnSpc>
                          <a:spcPts val="1869"/>
                        </a:lnSpc>
                        <a:spcBef>
                          <a:spcPct val="0"/>
                        </a:spcBef>
                      </a:pPr>
                      <a:r>
                        <a:rPr lang="en-US" sz="1699">
                          <a:solidFill>
                            <a:srgbClr val="000000"/>
                          </a:solidFill>
                          <a:latin typeface="Times New Roman"/>
                          <a:ea typeface="Times New Roman"/>
                          <a:cs typeface="Times New Roman"/>
                          <a:sym typeface="Times New Roman"/>
                        </a:rPr>
                        <a:t>Make and conclude the result form Google Form</a:t>
                      </a:r>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17548">
                <a:tc>
                  <a:txBody>
                    <a:bodyPr/>
                    <a:lstStyle/>
                    <a:p>
                      <a:pPr algn="ctr">
                        <a:lnSpc>
                          <a:spcPts val="2640"/>
                        </a:lnSpc>
                        <a:defRPr/>
                      </a:pPr>
                      <a:r>
                        <a:rPr lang="en-US" sz="2400" b="1">
                          <a:solidFill>
                            <a:srgbClr val="000000"/>
                          </a:solidFill>
                          <a:latin typeface="Times New Roman Bold"/>
                          <a:ea typeface="Times New Roman Bold"/>
                          <a:cs typeface="Times New Roman Bold"/>
                          <a:sym typeface="Times New Roman Bold"/>
                        </a:rPr>
                        <a:t>Video</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93"/>
                        </a:lnSpc>
                        <a:defRPr/>
                      </a:pPr>
                      <a:r>
                        <a:rPr lang="en-US" sz="1903">
                          <a:solidFill>
                            <a:srgbClr val="000000"/>
                          </a:solidFill>
                          <a:latin typeface="Times New Roman"/>
                          <a:ea typeface="Times New Roman"/>
                          <a:cs typeface="Times New Roman"/>
                          <a:sym typeface="Times New Roman"/>
                        </a:rPr>
                        <a:t>Provide ideas for the Video (Problem Statement and Team-Working)</a:t>
                      </a:r>
                      <a:endParaRPr lang="en-US" sz="1100"/>
                    </a:p>
                    <a:p>
                      <a:pPr algn="ctr">
                        <a:lnSpc>
                          <a:spcPts val="2093"/>
                        </a:lnSpc>
                      </a:pP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93"/>
                        </a:lnSpc>
                        <a:defRPr/>
                      </a:pPr>
                      <a:r>
                        <a:rPr lang="en-US" sz="1903">
                          <a:solidFill>
                            <a:srgbClr val="000000"/>
                          </a:solidFill>
                          <a:latin typeface="Times New Roman"/>
                          <a:ea typeface="Times New Roman"/>
                          <a:cs typeface="Times New Roman"/>
                          <a:sym typeface="Times New Roman"/>
                        </a:rPr>
                        <a:t>Provide ideas for the Video Introduction</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89"/>
                        </a:lnSpc>
                        <a:defRPr/>
                      </a:pPr>
                      <a:r>
                        <a:rPr lang="en-US" sz="1899" dirty="0">
                          <a:solidFill>
                            <a:srgbClr val="000000"/>
                          </a:solidFill>
                          <a:latin typeface="Times New Roman"/>
                          <a:ea typeface="Times New Roman"/>
                          <a:cs typeface="Times New Roman"/>
                          <a:sym typeface="Times New Roman"/>
                        </a:rPr>
                        <a:t>Editing Video</a:t>
                      </a:r>
                      <a:endParaRPr lang="en-US" sz="1100" dirty="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93"/>
                        </a:lnSpc>
                        <a:defRPr/>
                      </a:pPr>
                      <a:r>
                        <a:rPr lang="en-US" sz="1903" dirty="0">
                          <a:solidFill>
                            <a:srgbClr val="000000"/>
                          </a:solidFill>
                          <a:latin typeface="Times New Roman"/>
                          <a:ea typeface="Times New Roman"/>
                          <a:cs typeface="Times New Roman"/>
                          <a:sym typeface="Times New Roman"/>
                        </a:rPr>
                        <a:t>Provide ideas for the (Video Detail Steps, Design Thinking Assessment Points)</a:t>
                      </a:r>
                      <a:endParaRPr lang="en-US" sz="1100" dirty="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93"/>
                        </a:lnSpc>
                        <a:defRPr/>
                      </a:pPr>
                      <a:r>
                        <a:rPr lang="en-US" sz="1903">
                          <a:solidFill>
                            <a:srgbClr val="000000"/>
                          </a:solidFill>
                          <a:latin typeface="Times New Roman"/>
                          <a:ea typeface="Times New Roman"/>
                          <a:cs typeface="Times New Roman"/>
                          <a:sym typeface="Times New Roman"/>
                        </a:rPr>
                        <a:t>Provide ideas for the Video (Result from Google Form)</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49083">
                <a:tc>
                  <a:txBody>
                    <a:bodyPr/>
                    <a:lstStyle/>
                    <a:p>
                      <a:pPr algn="ctr">
                        <a:lnSpc>
                          <a:spcPts val="2640"/>
                        </a:lnSpc>
                        <a:spcBef>
                          <a:spcPct val="0"/>
                        </a:spcBef>
                        <a:defRPr/>
                      </a:pPr>
                      <a:r>
                        <a:rPr lang="en-US" sz="2400" b="1">
                          <a:solidFill>
                            <a:srgbClr val="000000"/>
                          </a:solidFill>
                          <a:latin typeface="Times New Roman Bold"/>
                          <a:ea typeface="Times New Roman Bold"/>
                          <a:cs typeface="Times New Roman Bold"/>
                          <a:sym typeface="Times New Roman Bold"/>
                        </a:rPr>
                        <a:t>Slide</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89"/>
                        </a:lnSpc>
                        <a:defRPr/>
                      </a:pPr>
                      <a:r>
                        <a:rPr lang="en-US" sz="1899">
                          <a:solidFill>
                            <a:srgbClr val="000000"/>
                          </a:solidFill>
                          <a:latin typeface="Times New Roman"/>
                          <a:ea typeface="Times New Roman"/>
                          <a:cs typeface="Times New Roman"/>
                          <a:sym typeface="Times New Roman"/>
                        </a:rPr>
                        <a:t>Prototype</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89"/>
                        </a:lnSpc>
                        <a:defRPr/>
                      </a:pPr>
                      <a:r>
                        <a:rPr lang="en-US" sz="1899">
                          <a:solidFill>
                            <a:srgbClr val="000000"/>
                          </a:solidFill>
                          <a:latin typeface="Times New Roman"/>
                          <a:ea typeface="Times New Roman"/>
                          <a:cs typeface="Times New Roman"/>
                          <a:sym typeface="Times New Roman"/>
                        </a:rPr>
                        <a:t>Teamwork</a:t>
                      </a:r>
                      <a:endParaRPr lang="en-US" sz="110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89"/>
                        </a:lnSpc>
                        <a:defRPr/>
                      </a:pPr>
                      <a:r>
                        <a:rPr lang="en-US" sz="1899" dirty="0">
                          <a:solidFill>
                            <a:srgbClr val="000000"/>
                          </a:solidFill>
                          <a:latin typeface="Times New Roman"/>
                          <a:ea typeface="Times New Roman"/>
                          <a:cs typeface="Times New Roman"/>
                          <a:sym typeface="Times New Roman"/>
                        </a:rPr>
                        <a:t>Solution</a:t>
                      </a:r>
                      <a:endParaRPr lang="en-US" sz="1100" dirty="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89"/>
                        </a:lnSpc>
                        <a:defRPr/>
                      </a:pPr>
                      <a:r>
                        <a:rPr lang="en-US" sz="1899" dirty="0">
                          <a:solidFill>
                            <a:srgbClr val="000000"/>
                          </a:solidFill>
                          <a:latin typeface="Times New Roman"/>
                          <a:ea typeface="Times New Roman"/>
                          <a:cs typeface="Times New Roman"/>
                          <a:sym typeface="Times New Roman"/>
                        </a:rPr>
                        <a:t>Introduction,</a:t>
                      </a:r>
                      <a:endParaRPr lang="en-US" sz="1100" dirty="0"/>
                    </a:p>
                    <a:p>
                      <a:pPr algn="ctr">
                        <a:lnSpc>
                          <a:spcPts val="2089"/>
                        </a:lnSpc>
                      </a:pPr>
                      <a:r>
                        <a:rPr lang="en-US" sz="1899" dirty="0">
                          <a:solidFill>
                            <a:srgbClr val="000000"/>
                          </a:solidFill>
                          <a:latin typeface="Times New Roman"/>
                          <a:ea typeface="Times New Roman"/>
                          <a:cs typeface="Times New Roman"/>
                          <a:sym typeface="Times New Roman"/>
                        </a:rPr>
                        <a:t>Conclusion</a:t>
                      </a:r>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tc>
                  <a:txBody>
                    <a:bodyPr/>
                    <a:lstStyle/>
                    <a:p>
                      <a:pPr algn="ctr">
                        <a:lnSpc>
                          <a:spcPts val="2093"/>
                        </a:lnSpc>
                        <a:spcBef>
                          <a:spcPct val="0"/>
                        </a:spcBef>
                        <a:defRPr/>
                      </a:pPr>
                      <a:r>
                        <a:rPr lang="en-US" sz="1903" dirty="0">
                          <a:solidFill>
                            <a:srgbClr val="000000"/>
                          </a:solidFill>
                          <a:latin typeface="Times New Roman"/>
                          <a:ea typeface="Times New Roman"/>
                          <a:cs typeface="Times New Roman"/>
                          <a:sym typeface="Times New Roman"/>
                        </a:rPr>
                        <a:t>Problem Statement</a:t>
                      </a:r>
                      <a:endParaRPr lang="en-US" sz="1100" dirty="0"/>
                    </a:p>
                  </a:txBody>
                  <a:tcPr marL="76200" marR="76200" marT="76200" marB="76200" anchor="ctr">
                    <a:lnL w="6825" cap="flat" cmpd="sng" algn="ctr">
                      <a:solidFill>
                        <a:srgbClr val="000000"/>
                      </a:solidFill>
                      <a:prstDash val="solid"/>
                      <a:round/>
                      <a:headEnd type="none" w="med" len="med"/>
                      <a:tailEnd type="none" w="med" len="med"/>
                    </a:lnL>
                    <a:lnR w="6825" cap="flat" cmpd="sng" algn="ctr">
                      <a:solidFill>
                        <a:srgbClr val="000000"/>
                      </a:solidFill>
                      <a:prstDash val="solid"/>
                      <a:round/>
                      <a:headEnd type="none" w="med" len="med"/>
                      <a:tailEnd type="none" w="med" len="med"/>
                    </a:lnR>
                    <a:lnT w="6825" cap="flat" cmpd="sng" algn="ctr">
                      <a:solidFill>
                        <a:srgbClr val="000000"/>
                      </a:solidFill>
                      <a:prstDash val="solid"/>
                      <a:round/>
                      <a:headEnd type="none" w="med" len="med"/>
                      <a:tailEnd type="none" w="med" len="med"/>
                    </a:lnT>
                    <a:lnB w="68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Freeform 18"/>
          <p:cNvSpPr/>
          <p:nvPr/>
        </p:nvSpPr>
        <p:spPr>
          <a:xfrm>
            <a:off x="201372" y="8177098"/>
            <a:ext cx="2549802" cy="2327274"/>
          </a:xfrm>
          <a:custGeom>
            <a:avLst/>
            <a:gdLst/>
            <a:ahLst/>
            <a:cxnLst/>
            <a:rect l="l" t="t" r="r" b="b"/>
            <a:pathLst>
              <a:path w="2549802" h="2327274">
                <a:moveTo>
                  <a:pt x="0" y="0"/>
                </a:moveTo>
                <a:lnTo>
                  <a:pt x="2549802" y="0"/>
                </a:lnTo>
                <a:lnTo>
                  <a:pt x="2549802" y="2327273"/>
                </a:lnTo>
                <a:lnTo>
                  <a:pt x="0" y="2327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19" name="Freeform 19"/>
          <p:cNvSpPr/>
          <p:nvPr/>
        </p:nvSpPr>
        <p:spPr>
          <a:xfrm>
            <a:off x="14382696" y="199464"/>
            <a:ext cx="3726717" cy="2771322"/>
          </a:xfrm>
          <a:custGeom>
            <a:avLst/>
            <a:gdLst/>
            <a:ahLst/>
            <a:cxnLst/>
            <a:rect l="l" t="t" r="r" b="b"/>
            <a:pathLst>
              <a:path w="3726717" h="2771322">
                <a:moveTo>
                  <a:pt x="0" y="0"/>
                </a:moveTo>
                <a:lnTo>
                  <a:pt x="3726716" y="0"/>
                </a:lnTo>
                <a:lnTo>
                  <a:pt x="3726716" y="2771322"/>
                </a:lnTo>
                <a:lnTo>
                  <a:pt x="0" y="2771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20" name="TextBox 20"/>
          <p:cNvSpPr txBox="1"/>
          <p:nvPr/>
        </p:nvSpPr>
        <p:spPr>
          <a:xfrm>
            <a:off x="3578502" y="1208330"/>
            <a:ext cx="11322184" cy="1045212"/>
          </a:xfrm>
          <a:prstGeom prst="rect">
            <a:avLst/>
          </a:prstGeom>
        </p:spPr>
        <p:txBody>
          <a:bodyPr lIns="0" tIns="0" rIns="0" bIns="0" rtlCol="0" anchor="t">
            <a:spAutoFit/>
          </a:bodyPr>
          <a:lstStyle/>
          <a:p>
            <a:pPr marL="0" lvl="0" indent="0" algn="ctr">
              <a:lnSpc>
                <a:spcPts val="8539"/>
              </a:lnSpc>
              <a:spcBef>
                <a:spcPct val="0"/>
              </a:spcBef>
            </a:pPr>
            <a:r>
              <a:rPr lang="en-US" sz="6099">
                <a:solidFill>
                  <a:srgbClr val="000000"/>
                </a:solidFill>
                <a:latin typeface="Lazydog"/>
                <a:ea typeface="Lazydog"/>
                <a:cs typeface="Lazydog"/>
                <a:sym typeface="Lazydog"/>
              </a:rPr>
              <a:t>TEAMWORK</a:t>
            </a:r>
          </a:p>
        </p:txBody>
      </p:sp>
      <p:sp>
        <p:nvSpPr>
          <p:cNvPr id="21" name="TextBox 21"/>
          <p:cNvSpPr txBox="1"/>
          <p:nvPr/>
        </p:nvSpPr>
        <p:spPr>
          <a:xfrm>
            <a:off x="8770021" y="47064"/>
            <a:ext cx="747958" cy="1050291"/>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570</Words>
  <Application>Microsoft Office PowerPoint</Application>
  <PresentationFormat>Custom</PresentationFormat>
  <Paragraphs>115</Paragraphs>
  <Slides>12</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Asap</vt:lpstr>
      <vt:lpstr>Poppins Semi-Bold</vt:lpstr>
      <vt:lpstr>Times New Roman Bold</vt:lpstr>
      <vt:lpstr>Asap Bold Italics</vt:lpstr>
      <vt:lpstr>Calibri</vt:lpstr>
      <vt:lpstr>Lazydog</vt:lpstr>
      <vt:lpstr>Asap Bold</vt:lpstr>
      <vt:lpstr>Times New Roman Bold Italics</vt:lpstr>
      <vt:lpstr>Times New Roman</vt:lpstr>
      <vt:lpstr>Handelson Two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5</dc:title>
  <cp:lastModifiedBy>Jia DAY</cp:lastModifiedBy>
  <cp:revision>4</cp:revision>
  <dcterms:created xsi:type="dcterms:W3CDTF">2006-08-16T00:00:00Z</dcterms:created>
  <dcterms:modified xsi:type="dcterms:W3CDTF">2026-01-10T07:01:19Z</dcterms:modified>
  <dc:identifier>DAG9PXqwmPg</dc:identifier>
</cp:coreProperties>
</file>